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84" r:id="rId4"/>
    <p:sldId id="277" r:id="rId5"/>
    <p:sldId id="282" r:id="rId6"/>
    <p:sldId id="275" r:id="rId7"/>
    <p:sldId id="281" r:id="rId8"/>
    <p:sldId id="260" r:id="rId9"/>
    <p:sldId id="25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60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A5BE2C-88B9-4EF1-97F3-346135420352}" type="datetimeFigureOut">
              <a:rPr lang="en-GB"/>
              <a:pPr>
                <a:defRPr/>
              </a:pPr>
              <a:t>29/08/2013</a:t>
            </a:fld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135D13-3565-4DD8-9443-9F4C0ABD56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832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35D13-3565-4DD8-9443-9F4C0ABD563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60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35D13-3565-4DD8-9443-9F4C0ABD563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22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5E87-8E70-4B8A-B438-720494A3595E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69B1-792E-4E60-B37B-0319909C3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6F41-F451-42F8-9ECB-E809FF3C8AC2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E85B-4981-445D-9920-ACA693724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2627-D6F6-474B-9E7A-AE7E6DA61A3A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C5E5-AB4F-4F25-AE24-BC56ACABB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102F-11AA-4927-BE04-A83B7ABD0D43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BFD9-885A-4A83-ADBB-F7152D851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17DE-A1C3-4A1C-8BAF-06115932C95B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166C-00C9-4BEE-A5C2-989C0AFD8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EC40-BB79-4A01-BB6D-43C93881BEC2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36A6-4735-4828-ADD9-FD7E4F74E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C077-E0ED-4DB9-86AA-A9CABAAE247B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113F-D40E-47B8-A5E0-A9A60DF9B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7D2A-995B-4C76-BA70-C0C27A496754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580E-32CD-4FEB-9DAB-63EEB0F18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BEBB-384C-437F-BA3E-5A6541AC151C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E9FF1-A669-4BAF-ACB9-1196EED75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40A7-FC67-4899-8762-B3BC8CDBE482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49BF-0620-4DA1-95FB-A9E006F57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58C9-70D4-4028-8879-AFBB794A6D45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F0F5-3267-424A-A376-80C1031C1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A1CD9-4CBC-447E-9DDE-34F199C0465E}" type="datetimeFigureOut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9614FE-6DF2-4CF4-AD26-84FBEA6F7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52400" y="646113"/>
            <a:ext cx="441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Integrating information towards Digital ATM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52400" y="2252663"/>
            <a:ext cx="434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5F2B5"/>
                </a:solidFill>
                <a:latin typeface="Calibri" pitchFamily="34" charset="0"/>
              </a:rPr>
              <a:t>AIXM Modularity</a:t>
            </a:r>
          </a:p>
          <a:p>
            <a:pPr algn="ctr"/>
            <a:r>
              <a:rPr lang="en-US" sz="4000" dirty="0" smtClean="0">
                <a:solidFill>
                  <a:srgbClr val="F5F2B5"/>
                </a:solidFill>
                <a:latin typeface="Calibri" pitchFamily="34" charset="0"/>
              </a:rPr>
              <a:t>Considerations</a:t>
            </a:r>
            <a:endParaRPr lang="en-US" sz="4000" dirty="0">
              <a:solidFill>
                <a:srgbClr val="F5F2B5"/>
              </a:solidFill>
              <a:latin typeface="Calibri" pitchFamily="34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81000" y="5486400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Katrina Wilson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29,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337050" y="6248792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500" dirty="0">
                <a:latin typeface="Calibri" pitchFamily="34" charset="0"/>
              </a:rPr>
              <a:t>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69"/>
            <a:ext cx="8229600" cy="707886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US" sz="4000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1"/>
          </a:xfrm>
        </p:spPr>
        <p:txBody>
          <a:bodyPr/>
          <a:lstStyle/>
          <a:p>
            <a:pPr eaLnBrk="1" hangingPunct="1"/>
            <a:r>
              <a:rPr lang="en-US" sz="2800" b="1" dirty="0"/>
              <a:t>What is our Vision</a:t>
            </a:r>
            <a:r>
              <a:rPr lang="en-US" sz="2800" b="1" dirty="0" smtClean="0"/>
              <a:t>?</a:t>
            </a:r>
          </a:p>
          <a:p>
            <a:pPr eaLnBrk="1" hangingPunct="1"/>
            <a:r>
              <a:rPr lang="en-US" sz="2800" b="1" dirty="0" smtClean="0"/>
              <a:t>Information </a:t>
            </a:r>
            <a:r>
              <a:rPr lang="en-US" sz="2800" b="1" dirty="0"/>
              <a:t>Service Reference </a:t>
            </a:r>
            <a:r>
              <a:rPr lang="en-US" sz="2800" b="1" dirty="0" smtClean="0"/>
              <a:t>Model</a:t>
            </a:r>
            <a:endParaRPr lang="en-US" sz="2800" b="1" dirty="0"/>
          </a:p>
          <a:p>
            <a:pPr eaLnBrk="1" hangingPunct="1"/>
            <a:r>
              <a:rPr lang="en-US" sz="2800" b="1" dirty="0" smtClean="0"/>
              <a:t>What </a:t>
            </a:r>
            <a:r>
              <a:rPr lang="en-US" sz="2800" b="1" dirty="0"/>
              <a:t>is Modularity?</a:t>
            </a:r>
          </a:p>
          <a:p>
            <a:pPr eaLnBrk="1" hangingPunct="1"/>
            <a:r>
              <a:rPr lang="en-US" sz="2800" b="1" dirty="0"/>
              <a:t>Why?</a:t>
            </a:r>
          </a:p>
          <a:p>
            <a:pPr eaLnBrk="1" hangingPunct="1"/>
            <a:r>
              <a:rPr lang="en-US" sz="2800" b="1" dirty="0" smtClean="0"/>
              <a:t>Proposal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9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343400" y="6248792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500" dirty="0">
                <a:latin typeface="Calibri" pitchFamily="34" charset="0"/>
              </a:rPr>
              <a:t>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69"/>
            <a:ext cx="8229600" cy="707886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What is our Vision?</a:t>
            </a:r>
            <a:endParaRPr lang="en-US" sz="4000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953001"/>
          </a:xfrm>
        </p:spPr>
        <p:txBody>
          <a:bodyPr/>
          <a:lstStyle/>
          <a:p>
            <a:r>
              <a:rPr lang="en-US" sz="2800" b="1" dirty="0" smtClean="0"/>
              <a:t>Practitioners at all levels of aviation share accurate, complete, timely and appropriately secured information to ensure public safety.</a:t>
            </a:r>
          </a:p>
          <a:p>
            <a:r>
              <a:rPr lang="en-US" sz="2800" b="1" dirty="0" smtClean="0"/>
              <a:t>To </a:t>
            </a:r>
            <a:r>
              <a:rPr lang="en-US" sz="2800" b="1" dirty="0"/>
              <a:t>produce “exchange schemas” which offer a high degree of clarity, interoperability and reusability while being agnostic to the actual deployment software tools. </a:t>
            </a:r>
          </a:p>
          <a:p>
            <a:r>
              <a:rPr lang="en-US" sz="2800" b="1" dirty="0"/>
              <a:t>Alignment to domain data model components dictionary – interoperability across domain </a:t>
            </a:r>
            <a:r>
              <a:rPr lang="en-US" sz="2800" b="1" dirty="0" smtClean="0"/>
              <a:t>applications.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22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07536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337050" y="6248400"/>
            <a:ext cx="304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500" dirty="0">
                <a:latin typeface="Calibri" pitchFamily="34" charset="0"/>
              </a:rPr>
              <a:t>3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7400" y="228600"/>
            <a:ext cx="3276600" cy="2554545"/>
          </a:xfrm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Information </a:t>
            </a:r>
            <a:br>
              <a:rPr lang="en-US" sz="4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Service Reference Model</a:t>
            </a:r>
            <a:endParaRPr lang="en-US" sz="40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337050" y="6248792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500" dirty="0">
                <a:latin typeface="Calibri" pitchFamily="34" charset="0"/>
              </a:rPr>
              <a:t>4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69"/>
            <a:ext cx="8229600" cy="707886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is Modularity?</a:t>
            </a:r>
            <a:endParaRPr lang="en-US" sz="4000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953001"/>
          </a:xfrm>
        </p:spPr>
        <p:txBody>
          <a:bodyPr/>
          <a:lstStyle/>
          <a:p>
            <a:r>
              <a:rPr lang="en-US" sz="2800" b="1" dirty="0"/>
              <a:t>From Wikipedia, “Modular design is an approach that subdivides a system into smaller parts (modules) that can be independently created and then used in different systems to drive multiple functionalities.  Improve maintainability by enforcing logical boundaries between components”.</a:t>
            </a:r>
          </a:p>
        </p:txBody>
      </p:sp>
    </p:spTree>
    <p:extLst>
      <p:ext uri="{BB962C8B-B14F-4D97-AF65-F5344CB8AC3E}">
        <p14:creationId xmlns:p14="http://schemas.microsoft.com/office/powerpoint/2010/main" val="38196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337050" y="6248792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500" dirty="0">
                <a:latin typeface="Calibri" pitchFamily="34" charset="0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066801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/>
              <a:t>Encourages reuse by creating well-defined modules that perform a particular task</a:t>
            </a:r>
          </a:p>
          <a:p>
            <a:pPr>
              <a:defRPr/>
            </a:pPr>
            <a:r>
              <a:rPr lang="en-US" sz="2800" b="1" dirty="0" smtClean="0"/>
              <a:t>Increases flexibility and maintainability because single modules can be upgraded or replaced independently of others</a:t>
            </a:r>
          </a:p>
          <a:p>
            <a:pPr>
              <a:defRPr/>
            </a:pPr>
            <a:r>
              <a:rPr lang="en-US" sz="2800" b="1" dirty="0" smtClean="0"/>
              <a:t>Eases development, testing, and maintenance by providing a logical, easy to understand, and consistent organization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96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337050" y="6248792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500" dirty="0" smtClean="0">
                <a:latin typeface="Calibri" pitchFamily="34" charset="0"/>
              </a:rPr>
              <a:t>6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69"/>
            <a:ext cx="8229600" cy="707886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Proposal</a:t>
            </a:r>
            <a:endParaRPr lang="en-US" sz="4000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Encapsulate Features and Usage </a:t>
            </a:r>
          </a:p>
          <a:p>
            <a:pPr eaLnBrk="1" hangingPunct="1"/>
            <a:r>
              <a:rPr lang="en-US" sz="2800" b="1" dirty="0" smtClean="0"/>
              <a:t>Generate </a:t>
            </a:r>
            <a:r>
              <a:rPr lang="en-US" sz="2800" b="1" dirty="0"/>
              <a:t>XSD by </a:t>
            </a:r>
            <a:r>
              <a:rPr lang="en-US" sz="2800" b="1" dirty="0" smtClean="0"/>
              <a:t>Subject Area/Domain </a:t>
            </a:r>
            <a:r>
              <a:rPr lang="en-US" sz="2800" b="1" dirty="0"/>
              <a:t>data model components </a:t>
            </a:r>
          </a:p>
          <a:p>
            <a:pPr eaLnBrk="1" hangingPunct="1"/>
            <a:r>
              <a:rPr lang="en-US" sz="2800" b="1" dirty="0"/>
              <a:t>Evaluate Reorganizing </a:t>
            </a:r>
            <a:r>
              <a:rPr lang="en-US" sz="2800" b="1" dirty="0" smtClean="0"/>
              <a:t>Packages</a:t>
            </a:r>
            <a:endParaRPr lang="en-US" b="1" dirty="0"/>
          </a:p>
          <a:p>
            <a:pPr lvl="1" eaLnBrk="1" hangingPunct="1"/>
            <a:r>
              <a:rPr lang="en-US" b="1" dirty="0"/>
              <a:t>Common XML features XML Schema are XML documents themselves and therefore share many aspects of the languages they define</a:t>
            </a:r>
            <a:r>
              <a:rPr lang="en-US" b="1" dirty="0" smtClean="0"/>
              <a:t>.</a:t>
            </a:r>
            <a:endParaRPr lang="en-US" b="1" dirty="0"/>
          </a:p>
          <a:p>
            <a:pPr lvl="1"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401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4337050" y="6248792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500" dirty="0">
                <a:latin typeface="Calibri" pitchFamily="34" charset="0"/>
              </a:rPr>
              <a:t>7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8925" y="347663"/>
            <a:ext cx="3668713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Contact Information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74518" y="1517073"/>
            <a:ext cx="760268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Questions - Please contact us at 9-ATO-ATF-910-InfoDelivery@faa.gov</a:t>
            </a:r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Katrina Wilson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FAA – </a:t>
            </a:r>
            <a:r>
              <a:rPr lang="en-US" dirty="0" smtClean="0">
                <a:latin typeface="Calibri" pitchFamily="34" charset="0"/>
              </a:rPr>
              <a:t>Computer Specialist</a:t>
            </a:r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Barbara Cordell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FAA – Manager - Data and Information Architecture </a:t>
            </a:r>
            <a:r>
              <a:rPr lang="en-US" dirty="0" smtClean="0">
                <a:latin typeface="Calibri" pitchFamily="34" charset="0"/>
              </a:rPr>
              <a:t>Team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337050" y="6248792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500" dirty="0"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6859</TotalTime>
  <Words>262</Words>
  <Application>Microsoft Office PowerPoint</Application>
  <PresentationFormat>On-screen Show (4:3)</PresentationFormat>
  <Paragraphs>46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Agenda</vt:lpstr>
      <vt:lpstr>What is our Vision?</vt:lpstr>
      <vt:lpstr>Information  Service Reference Model</vt:lpstr>
      <vt:lpstr>What is Modularity?</vt:lpstr>
      <vt:lpstr>Why?</vt:lpstr>
      <vt:lpstr>Proposal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Katrina Wilson</cp:lastModifiedBy>
  <cp:revision>91</cp:revision>
  <cp:lastPrinted>2013-08-23T15:24:20Z</cp:lastPrinted>
  <dcterms:created xsi:type="dcterms:W3CDTF">2012-06-25T19:22:03Z</dcterms:created>
  <dcterms:modified xsi:type="dcterms:W3CDTF">2013-08-29T15:09:45Z</dcterms:modified>
</cp:coreProperties>
</file>