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2" r:id="rId3"/>
    <p:sldId id="284" r:id="rId4"/>
    <p:sldId id="264" r:id="rId5"/>
    <p:sldId id="268" r:id="rId6"/>
    <p:sldId id="263" r:id="rId7"/>
    <p:sldId id="266" r:id="rId8"/>
    <p:sldId id="265" r:id="rId9"/>
    <p:sldId id="267" r:id="rId10"/>
    <p:sldId id="26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B5"/>
    <a:srgbClr val="53B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90" d="100"/>
          <a:sy n="90" d="100"/>
        </p:scale>
        <p:origin x="-81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4EFF1-2616-4664-85C4-D6A599639FAC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1B655EA0-1330-4148-9808-C35C8D10E06C}">
      <dgm:prSet phldrT="[Text]"/>
      <dgm:spPr/>
      <dgm:t>
        <a:bodyPr/>
        <a:lstStyle/>
        <a:p>
          <a:r>
            <a:rPr lang="en-US" dirty="0" smtClean="0"/>
            <a:t>IWXXM</a:t>
          </a:r>
          <a:endParaRPr lang="en-US" dirty="0"/>
        </a:p>
      </dgm:t>
    </dgm:pt>
    <dgm:pt modelId="{6B805BF2-F043-4AC8-8103-77C694753477}" type="parTrans" cxnId="{340CE7D7-119A-4D2C-B01E-275DFC3E98B2}">
      <dgm:prSet/>
      <dgm:spPr/>
      <dgm:t>
        <a:bodyPr/>
        <a:lstStyle/>
        <a:p>
          <a:endParaRPr lang="en-US"/>
        </a:p>
      </dgm:t>
    </dgm:pt>
    <dgm:pt modelId="{165BDD9F-14B0-442F-9545-5A8CA636740F}" type="sibTrans" cxnId="{340CE7D7-119A-4D2C-B01E-275DFC3E98B2}">
      <dgm:prSet/>
      <dgm:spPr/>
      <dgm:t>
        <a:bodyPr/>
        <a:lstStyle/>
        <a:p>
          <a:endParaRPr lang="en-US"/>
        </a:p>
      </dgm:t>
    </dgm:pt>
    <dgm:pt modelId="{FAA6F3A0-0BD6-452F-97D0-909C6C5D6547}">
      <dgm:prSet phldrT="[Text]"/>
      <dgm:spPr/>
      <dgm:t>
        <a:bodyPr/>
        <a:lstStyle/>
        <a:p>
          <a:r>
            <a:rPr lang="en-US" dirty="0" smtClean="0"/>
            <a:t>Strict and complete representation of ICAO Annex 3 products – METAR, SPECI, TAF, SIGMET (</a:t>
          </a:r>
          <a:r>
            <a:rPr lang="en-US" b="1" dirty="0" smtClean="0"/>
            <a:t>regulated</a:t>
          </a:r>
          <a:r>
            <a:rPr lang="en-US" dirty="0" smtClean="0"/>
            <a:t> products)</a:t>
          </a:r>
          <a:endParaRPr lang="en-US" dirty="0"/>
        </a:p>
      </dgm:t>
    </dgm:pt>
    <dgm:pt modelId="{294C431C-9BFC-4132-A82E-FDB1A06F7C20}" type="parTrans" cxnId="{ADA7854C-738A-456F-9F3C-1186A77382AF}">
      <dgm:prSet/>
      <dgm:spPr/>
      <dgm:t>
        <a:bodyPr/>
        <a:lstStyle/>
        <a:p>
          <a:endParaRPr lang="en-US"/>
        </a:p>
      </dgm:t>
    </dgm:pt>
    <dgm:pt modelId="{EABA1048-498B-41AA-A90C-4514F9BABE91}" type="sibTrans" cxnId="{ADA7854C-738A-456F-9F3C-1186A77382AF}">
      <dgm:prSet/>
      <dgm:spPr/>
      <dgm:t>
        <a:bodyPr/>
        <a:lstStyle/>
        <a:p>
          <a:endParaRPr lang="en-US"/>
        </a:p>
      </dgm:t>
    </dgm:pt>
    <dgm:pt modelId="{572ED0C9-10CA-4B2C-B79C-9477057AAF76}">
      <dgm:prSet phldrT="[Text]"/>
      <dgm:spPr/>
      <dgm:t>
        <a:bodyPr/>
        <a:lstStyle/>
        <a:p>
          <a:r>
            <a:rPr lang="en-US" dirty="0" smtClean="0"/>
            <a:t>WXXM</a:t>
          </a:r>
          <a:endParaRPr lang="en-US" dirty="0"/>
        </a:p>
      </dgm:t>
    </dgm:pt>
    <dgm:pt modelId="{A1AE0621-E412-4B95-9C87-E5EE1AF4D449}" type="parTrans" cxnId="{6EAB4191-3869-4050-B108-0C809C8C3903}">
      <dgm:prSet/>
      <dgm:spPr/>
      <dgm:t>
        <a:bodyPr/>
        <a:lstStyle/>
        <a:p>
          <a:endParaRPr lang="en-US"/>
        </a:p>
      </dgm:t>
    </dgm:pt>
    <dgm:pt modelId="{26EEEB6D-287E-4961-BB45-458AD906B32B}" type="sibTrans" cxnId="{6EAB4191-3869-4050-B108-0C809C8C3903}">
      <dgm:prSet/>
      <dgm:spPr/>
      <dgm:t>
        <a:bodyPr/>
        <a:lstStyle/>
        <a:p>
          <a:endParaRPr lang="en-US"/>
        </a:p>
      </dgm:t>
    </dgm:pt>
    <dgm:pt modelId="{158E0E6D-143A-4E77-A9E9-55927603DD47}">
      <dgm:prSet phldrT="[Text]"/>
      <dgm:spPr/>
      <dgm:t>
        <a:bodyPr/>
        <a:lstStyle/>
        <a:p>
          <a:r>
            <a:rPr lang="en-US" smtClean="0"/>
            <a:t>Next-generation aviation and weather data representations</a:t>
          </a:r>
          <a:endParaRPr lang="en-US" dirty="0"/>
        </a:p>
      </dgm:t>
    </dgm:pt>
    <dgm:pt modelId="{060977E8-885F-4CC7-8DFD-D4B65163EB42}" type="parTrans" cxnId="{715D6F79-06B6-479C-BCA6-1E2B71F7BF6C}">
      <dgm:prSet/>
      <dgm:spPr/>
      <dgm:t>
        <a:bodyPr/>
        <a:lstStyle/>
        <a:p>
          <a:endParaRPr lang="en-US"/>
        </a:p>
      </dgm:t>
    </dgm:pt>
    <dgm:pt modelId="{4BC13BDB-28E9-41D4-9579-85384C078B7A}" type="sibTrans" cxnId="{715D6F79-06B6-479C-BCA6-1E2B71F7BF6C}">
      <dgm:prSet/>
      <dgm:spPr/>
      <dgm:t>
        <a:bodyPr/>
        <a:lstStyle/>
        <a:p>
          <a:endParaRPr lang="en-US"/>
        </a:p>
      </dgm:t>
    </dgm:pt>
    <dgm:pt modelId="{FE86DAB2-A341-49E6-83B9-C46A66C73A18}">
      <dgm:prSet/>
      <dgm:spPr/>
      <dgm:t>
        <a:bodyPr/>
        <a:lstStyle/>
        <a:p>
          <a:r>
            <a:rPr lang="en-US" dirty="0" smtClean="0"/>
            <a:t>Business rules strongly enforced</a:t>
          </a:r>
          <a:endParaRPr lang="en-US" dirty="0"/>
        </a:p>
      </dgm:t>
    </dgm:pt>
    <dgm:pt modelId="{F194F27C-2FC7-4C21-9729-20AB41984EE0}" type="parTrans" cxnId="{8A211359-827B-413C-A36E-FACDA1016842}">
      <dgm:prSet/>
      <dgm:spPr/>
      <dgm:t>
        <a:bodyPr/>
        <a:lstStyle/>
        <a:p>
          <a:endParaRPr lang="en-US"/>
        </a:p>
      </dgm:t>
    </dgm:pt>
    <dgm:pt modelId="{5C483232-B1F2-4257-9FBD-58ADF42AF512}" type="sibTrans" cxnId="{8A211359-827B-413C-A36E-FACDA1016842}">
      <dgm:prSet/>
      <dgm:spPr/>
      <dgm:t>
        <a:bodyPr/>
        <a:lstStyle/>
        <a:p>
          <a:endParaRPr lang="en-US"/>
        </a:p>
      </dgm:t>
    </dgm:pt>
    <dgm:pt modelId="{C6AE15D4-2D34-478E-B903-7A0AA4E49804}">
      <dgm:prSet/>
      <dgm:spPr/>
      <dgm:t>
        <a:bodyPr/>
        <a:lstStyle/>
        <a:p>
          <a:r>
            <a:rPr lang="en-US" smtClean="0"/>
            <a:t>Managed by ICAO and WMO</a:t>
          </a:r>
          <a:endParaRPr lang="en-US" dirty="0"/>
        </a:p>
      </dgm:t>
    </dgm:pt>
    <dgm:pt modelId="{B63DB0CF-26CC-461A-8AC4-E20DB0213CAB}" type="parTrans" cxnId="{1C5E1C42-248B-4DC0-9E72-10FEA40AA462}">
      <dgm:prSet/>
      <dgm:spPr/>
      <dgm:t>
        <a:bodyPr/>
        <a:lstStyle/>
        <a:p>
          <a:endParaRPr lang="en-US"/>
        </a:p>
      </dgm:t>
    </dgm:pt>
    <dgm:pt modelId="{C8CA3AFF-E8AC-4254-98F7-37D94595D714}" type="sibTrans" cxnId="{1C5E1C42-248B-4DC0-9E72-10FEA40AA462}">
      <dgm:prSet/>
      <dgm:spPr/>
      <dgm:t>
        <a:bodyPr/>
        <a:lstStyle/>
        <a:p>
          <a:endParaRPr lang="en-US"/>
        </a:p>
      </dgm:t>
    </dgm:pt>
    <dgm:pt modelId="{32E23813-7883-4906-89D6-B7251D9E010D}">
      <dgm:prSet/>
      <dgm:spPr/>
      <dgm:t>
        <a:bodyPr/>
        <a:lstStyle/>
        <a:p>
          <a:r>
            <a:rPr lang="en-US" dirty="0" smtClean="0"/>
            <a:t>Updated on roughly the same time scale as ICAO Annex 3 (currently 3 years)</a:t>
          </a:r>
          <a:endParaRPr lang="en-US" dirty="0"/>
        </a:p>
      </dgm:t>
    </dgm:pt>
    <dgm:pt modelId="{5DEDFAA3-B0C3-46CD-8EF0-647A1425E4A6}" type="parTrans" cxnId="{21A10170-CA59-4F36-801C-A2A7D3137D53}">
      <dgm:prSet/>
      <dgm:spPr/>
      <dgm:t>
        <a:bodyPr/>
        <a:lstStyle/>
        <a:p>
          <a:endParaRPr lang="en-US"/>
        </a:p>
      </dgm:t>
    </dgm:pt>
    <dgm:pt modelId="{87B6F528-D6D2-461E-936D-F23BD1FA8C89}" type="sibTrans" cxnId="{21A10170-CA59-4F36-801C-A2A7D3137D53}">
      <dgm:prSet/>
      <dgm:spPr/>
      <dgm:t>
        <a:bodyPr/>
        <a:lstStyle/>
        <a:p>
          <a:endParaRPr lang="en-US"/>
        </a:p>
      </dgm:t>
    </dgm:pt>
    <dgm:pt modelId="{325E8068-CFC0-44B6-985A-900DD973C508}">
      <dgm:prSet/>
      <dgm:spPr/>
      <dgm:t>
        <a:bodyPr/>
        <a:lstStyle/>
        <a:p>
          <a:r>
            <a:rPr lang="en-US" smtClean="0"/>
            <a:t>General purpose, reusable data types (aerial report, profile, trajectory, area forecast, point forecast, etc.)</a:t>
          </a:r>
          <a:endParaRPr lang="en-US" dirty="0"/>
        </a:p>
      </dgm:t>
    </dgm:pt>
    <dgm:pt modelId="{C3859FAA-ED70-469D-BF10-345CA69A2171}" type="parTrans" cxnId="{D32F94E6-FA18-4018-9479-1E702D3DE5D6}">
      <dgm:prSet/>
      <dgm:spPr/>
      <dgm:t>
        <a:bodyPr/>
        <a:lstStyle/>
        <a:p>
          <a:endParaRPr lang="en-US"/>
        </a:p>
      </dgm:t>
    </dgm:pt>
    <dgm:pt modelId="{02FF3B7A-9212-4A18-A8F7-FD458F82FB12}" type="sibTrans" cxnId="{D32F94E6-FA18-4018-9479-1E702D3DE5D6}">
      <dgm:prSet/>
      <dgm:spPr/>
      <dgm:t>
        <a:bodyPr/>
        <a:lstStyle/>
        <a:p>
          <a:endParaRPr lang="en-US"/>
        </a:p>
      </dgm:t>
    </dgm:pt>
    <dgm:pt modelId="{A1874EDD-C858-4ACD-B3F5-A3B362C8BF49}">
      <dgm:prSet/>
      <dgm:spPr/>
      <dgm:t>
        <a:bodyPr/>
        <a:lstStyle/>
        <a:p>
          <a:r>
            <a:rPr lang="en-US" smtClean="0"/>
            <a:t>Open/extensible content policy</a:t>
          </a:r>
          <a:endParaRPr lang="en-US" dirty="0"/>
        </a:p>
      </dgm:t>
    </dgm:pt>
    <dgm:pt modelId="{5A6E7DEC-2CF3-453A-A700-32066B212A2A}" type="parTrans" cxnId="{0BD07E83-5389-4FFD-88E5-FF4CB537A120}">
      <dgm:prSet/>
      <dgm:spPr/>
      <dgm:t>
        <a:bodyPr/>
        <a:lstStyle/>
        <a:p>
          <a:endParaRPr lang="en-US"/>
        </a:p>
      </dgm:t>
    </dgm:pt>
    <dgm:pt modelId="{8204D177-E393-4A7B-9FB9-95CBD34A8EFD}" type="sibTrans" cxnId="{0BD07E83-5389-4FFD-88E5-FF4CB537A120}">
      <dgm:prSet/>
      <dgm:spPr/>
      <dgm:t>
        <a:bodyPr/>
        <a:lstStyle/>
        <a:p>
          <a:endParaRPr lang="en-US"/>
        </a:p>
      </dgm:t>
    </dgm:pt>
    <dgm:pt modelId="{04D3C01C-5EB5-4EA3-B116-DDEBFB1A6589}">
      <dgm:prSet/>
      <dgm:spPr/>
      <dgm:t>
        <a:bodyPr/>
        <a:lstStyle/>
        <a:p>
          <a:r>
            <a:rPr lang="en-US" smtClean="0"/>
            <a:t>Many products and data types beyond ICAO Annex 3</a:t>
          </a:r>
          <a:endParaRPr lang="en-US" dirty="0"/>
        </a:p>
      </dgm:t>
    </dgm:pt>
    <dgm:pt modelId="{574D356E-0DD3-4366-A79F-07E0D44E9C11}" type="parTrans" cxnId="{F65F98BC-8ABE-4541-9DEA-AE2FC933E627}">
      <dgm:prSet/>
      <dgm:spPr/>
      <dgm:t>
        <a:bodyPr/>
        <a:lstStyle/>
        <a:p>
          <a:endParaRPr lang="en-US"/>
        </a:p>
      </dgm:t>
    </dgm:pt>
    <dgm:pt modelId="{D9702A96-321F-4BA0-B20F-EC183074944F}" type="sibTrans" cxnId="{F65F98BC-8ABE-4541-9DEA-AE2FC933E627}">
      <dgm:prSet/>
      <dgm:spPr/>
      <dgm:t>
        <a:bodyPr/>
        <a:lstStyle/>
        <a:p>
          <a:endParaRPr lang="en-US"/>
        </a:p>
      </dgm:t>
    </dgm:pt>
    <dgm:pt modelId="{AEBB7046-6F46-4634-A3B1-60306CA38F12}">
      <dgm:prSet/>
      <dgm:spPr/>
      <dgm:t>
        <a:bodyPr/>
        <a:lstStyle/>
        <a:p>
          <a:r>
            <a:rPr lang="en-US" smtClean="0"/>
            <a:t>Managed by Eurocontrol, FAA, and other partners</a:t>
          </a:r>
          <a:endParaRPr lang="en-US" dirty="0"/>
        </a:p>
      </dgm:t>
    </dgm:pt>
    <dgm:pt modelId="{5827A466-34A9-4285-B7D8-54AFB02227FC}" type="parTrans" cxnId="{F09B401E-A2F7-4EE1-A8D7-396FB6885B87}">
      <dgm:prSet/>
      <dgm:spPr/>
      <dgm:t>
        <a:bodyPr/>
        <a:lstStyle/>
        <a:p>
          <a:endParaRPr lang="en-US"/>
        </a:p>
      </dgm:t>
    </dgm:pt>
    <dgm:pt modelId="{4D055B2F-3F69-4C55-AED9-F1BA500813ED}" type="sibTrans" cxnId="{F09B401E-A2F7-4EE1-A8D7-396FB6885B87}">
      <dgm:prSet/>
      <dgm:spPr/>
      <dgm:t>
        <a:bodyPr/>
        <a:lstStyle/>
        <a:p>
          <a:endParaRPr lang="en-US"/>
        </a:p>
      </dgm:t>
    </dgm:pt>
    <dgm:pt modelId="{8F8C82BB-9145-40F1-A476-3CF6CF27898E}">
      <dgm:prSet/>
      <dgm:spPr/>
      <dgm:t>
        <a:bodyPr/>
        <a:lstStyle/>
        <a:p>
          <a:r>
            <a:rPr lang="en-US" dirty="0" smtClean="0"/>
            <a:t>Updated roughly every year</a:t>
          </a:r>
          <a:endParaRPr lang="en-US" dirty="0"/>
        </a:p>
      </dgm:t>
    </dgm:pt>
    <dgm:pt modelId="{70157D8E-4598-48CC-9D0D-00A246B1498B}" type="parTrans" cxnId="{AB2A8D7F-1153-4F04-9762-EE043F6102EC}">
      <dgm:prSet/>
      <dgm:spPr/>
      <dgm:t>
        <a:bodyPr/>
        <a:lstStyle/>
        <a:p>
          <a:endParaRPr lang="en-US"/>
        </a:p>
      </dgm:t>
    </dgm:pt>
    <dgm:pt modelId="{C51464A5-84D3-4B7B-BD37-E1249B89DC0D}" type="sibTrans" cxnId="{AB2A8D7F-1153-4F04-9762-EE043F6102EC}">
      <dgm:prSet/>
      <dgm:spPr/>
      <dgm:t>
        <a:bodyPr/>
        <a:lstStyle/>
        <a:p>
          <a:endParaRPr lang="en-US"/>
        </a:p>
      </dgm:t>
    </dgm:pt>
    <dgm:pt modelId="{A2599F40-14F2-41F8-A875-5D7EDCDC615E}" type="pres">
      <dgm:prSet presAssocID="{E4C4EFF1-2616-4664-85C4-D6A599639FA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E85239-75C3-421E-94F3-514FF860EBA0}" type="pres">
      <dgm:prSet presAssocID="{1B655EA0-1330-4148-9808-C35C8D10E06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C36F6-FCCF-4148-888C-DD74BC99B19E}" type="pres">
      <dgm:prSet presAssocID="{1B655EA0-1330-4148-9808-C35C8D10E06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D669F-C2A1-4AB5-8DBB-5DE6578CAD4C}" type="pres">
      <dgm:prSet presAssocID="{572ED0C9-10CA-4B2C-B79C-9477057AAF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BE9FF-0C9D-47EA-A2B7-619366DF3ED6}" type="pres">
      <dgm:prSet presAssocID="{572ED0C9-10CA-4B2C-B79C-9477057AAF7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28024E-455A-466E-A0BE-3F5F37C80FB6}" type="presOf" srcId="{AEBB7046-6F46-4634-A3B1-60306CA38F12}" destId="{F15BE9FF-0C9D-47EA-A2B7-619366DF3ED6}" srcOrd="0" destOrd="4" presId="urn:microsoft.com/office/officeart/2005/8/layout/vList2"/>
    <dgm:cxn modelId="{C1002D5A-929C-47F1-8664-876ECA1D2181}" type="presOf" srcId="{A1874EDD-C858-4ACD-B3F5-A3B362C8BF49}" destId="{F15BE9FF-0C9D-47EA-A2B7-619366DF3ED6}" srcOrd="0" destOrd="2" presId="urn:microsoft.com/office/officeart/2005/8/layout/vList2"/>
    <dgm:cxn modelId="{37C1F273-2D8D-40E9-87F0-489955DC6B8E}" type="presOf" srcId="{32E23813-7883-4906-89D6-B7251D9E010D}" destId="{EDEC36F6-FCCF-4148-888C-DD74BC99B19E}" srcOrd="0" destOrd="3" presId="urn:microsoft.com/office/officeart/2005/8/layout/vList2"/>
    <dgm:cxn modelId="{9D87E71B-B08C-4D35-AB2E-B528D8CCD94F}" type="presOf" srcId="{FE86DAB2-A341-49E6-83B9-C46A66C73A18}" destId="{EDEC36F6-FCCF-4148-888C-DD74BC99B19E}" srcOrd="0" destOrd="1" presId="urn:microsoft.com/office/officeart/2005/8/layout/vList2"/>
    <dgm:cxn modelId="{18E2C9D9-0663-4897-BD93-0DDE377CC256}" type="presOf" srcId="{C6AE15D4-2D34-478E-B903-7A0AA4E49804}" destId="{EDEC36F6-FCCF-4148-888C-DD74BC99B19E}" srcOrd="0" destOrd="2" presId="urn:microsoft.com/office/officeart/2005/8/layout/vList2"/>
    <dgm:cxn modelId="{715D6F79-06B6-479C-BCA6-1E2B71F7BF6C}" srcId="{572ED0C9-10CA-4B2C-B79C-9477057AAF76}" destId="{158E0E6D-143A-4E77-A9E9-55927603DD47}" srcOrd="0" destOrd="0" parTransId="{060977E8-885F-4CC7-8DFD-D4B65163EB42}" sibTransId="{4BC13BDB-28E9-41D4-9579-85384C078B7A}"/>
    <dgm:cxn modelId="{AD4BFFEA-6CF6-4351-BA73-24B13DC38E24}" type="presOf" srcId="{1B655EA0-1330-4148-9808-C35C8D10E06C}" destId="{57E85239-75C3-421E-94F3-514FF860EBA0}" srcOrd="0" destOrd="0" presId="urn:microsoft.com/office/officeart/2005/8/layout/vList2"/>
    <dgm:cxn modelId="{F65F98BC-8ABE-4541-9DEA-AE2FC933E627}" srcId="{572ED0C9-10CA-4B2C-B79C-9477057AAF76}" destId="{04D3C01C-5EB5-4EA3-B116-DDEBFB1A6589}" srcOrd="3" destOrd="0" parTransId="{574D356E-0DD3-4366-A79F-07E0D44E9C11}" sibTransId="{D9702A96-321F-4BA0-B20F-EC183074944F}"/>
    <dgm:cxn modelId="{265893B0-9B8A-4820-8120-342A34D8640B}" type="presOf" srcId="{04D3C01C-5EB5-4EA3-B116-DDEBFB1A6589}" destId="{F15BE9FF-0C9D-47EA-A2B7-619366DF3ED6}" srcOrd="0" destOrd="3" presId="urn:microsoft.com/office/officeart/2005/8/layout/vList2"/>
    <dgm:cxn modelId="{2549C71F-CC39-4D7A-999C-198CFACF166D}" type="presOf" srcId="{158E0E6D-143A-4E77-A9E9-55927603DD47}" destId="{F15BE9FF-0C9D-47EA-A2B7-619366DF3ED6}" srcOrd="0" destOrd="0" presId="urn:microsoft.com/office/officeart/2005/8/layout/vList2"/>
    <dgm:cxn modelId="{21A10170-CA59-4F36-801C-A2A7D3137D53}" srcId="{1B655EA0-1330-4148-9808-C35C8D10E06C}" destId="{32E23813-7883-4906-89D6-B7251D9E010D}" srcOrd="3" destOrd="0" parTransId="{5DEDFAA3-B0C3-46CD-8EF0-647A1425E4A6}" sibTransId="{87B6F528-D6D2-461E-936D-F23BD1FA8C89}"/>
    <dgm:cxn modelId="{AB2A8D7F-1153-4F04-9762-EE043F6102EC}" srcId="{572ED0C9-10CA-4B2C-B79C-9477057AAF76}" destId="{8F8C82BB-9145-40F1-A476-3CF6CF27898E}" srcOrd="5" destOrd="0" parTransId="{70157D8E-4598-48CC-9D0D-00A246B1498B}" sibTransId="{C51464A5-84D3-4B7B-BD37-E1249B89DC0D}"/>
    <dgm:cxn modelId="{0BD07E83-5389-4FFD-88E5-FF4CB537A120}" srcId="{572ED0C9-10CA-4B2C-B79C-9477057AAF76}" destId="{A1874EDD-C858-4ACD-B3F5-A3B362C8BF49}" srcOrd="2" destOrd="0" parTransId="{5A6E7DEC-2CF3-453A-A700-32066B212A2A}" sibTransId="{8204D177-E393-4A7B-9FB9-95CBD34A8EFD}"/>
    <dgm:cxn modelId="{F09B401E-A2F7-4EE1-A8D7-396FB6885B87}" srcId="{572ED0C9-10CA-4B2C-B79C-9477057AAF76}" destId="{AEBB7046-6F46-4634-A3B1-60306CA38F12}" srcOrd="4" destOrd="0" parTransId="{5827A466-34A9-4285-B7D8-54AFB02227FC}" sibTransId="{4D055B2F-3F69-4C55-AED9-F1BA500813ED}"/>
    <dgm:cxn modelId="{D32F94E6-FA18-4018-9479-1E702D3DE5D6}" srcId="{572ED0C9-10CA-4B2C-B79C-9477057AAF76}" destId="{325E8068-CFC0-44B6-985A-900DD973C508}" srcOrd="1" destOrd="0" parTransId="{C3859FAA-ED70-469D-BF10-345CA69A2171}" sibTransId="{02FF3B7A-9212-4A18-A8F7-FD458F82FB12}"/>
    <dgm:cxn modelId="{8A211359-827B-413C-A36E-FACDA1016842}" srcId="{1B655EA0-1330-4148-9808-C35C8D10E06C}" destId="{FE86DAB2-A341-49E6-83B9-C46A66C73A18}" srcOrd="1" destOrd="0" parTransId="{F194F27C-2FC7-4C21-9729-20AB41984EE0}" sibTransId="{5C483232-B1F2-4257-9FBD-58ADF42AF512}"/>
    <dgm:cxn modelId="{340CE7D7-119A-4D2C-B01E-275DFC3E98B2}" srcId="{E4C4EFF1-2616-4664-85C4-D6A599639FAC}" destId="{1B655EA0-1330-4148-9808-C35C8D10E06C}" srcOrd="0" destOrd="0" parTransId="{6B805BF2-F043-4AC8-8103-77C694753477}" sibTransId="{165BDD9F-14B0-442F-9545-5A8CA636740F}"/>
    <dgm:cxn modelId="{458D42EF-6A39-4CD5-AD63-2D73E51C6C66}" type="presOf" srcId="{572ED0C9-10CA-4B2C-B79C-9477057AAF76}" destId="{5B5D669F-C2A1-4AB5-8DBB-5DE6578CAD4C}" srcOrd="0" destOrd="0" presId="urn:microsoft.com/office/officeart/2005/8/layout/vList2"/>
    <dgm:cxn modelId="{1C5E1C42-248B-4DC0-9E72-10FEA40AA462}" srcId="{1B655EA0-1330-4148-9808-C35C8D10E06C}" destId="{C6AE15D4-2D34-478E-B903-7A0AA4E49804}" srcOrd="2" destOrd="0" parTransId="{B63DB0CF-26CC-461A-8AC4-E20DB0213CAB}" sibTransId="{C8CA3AFF-E8AC-4254-98F7-37D94595D714}"/>
    <dgm:cxn modelId="{BC764500-E173-420C-A817-96AAC62A4F46}" type="presOf" srcId="{FAA6F3A0-0BD6-452F-97D0-909C6C5D6547}" destId="{EDEC36F6-FCCF-4148-888C-DD74BC99B19E}" srcOrd="0" destOrd="0" presId="urn:microsoft.com/office/officeart/2005/8/layout/vList2"/>
    <dgm:cxn modelId="{6EAB4191-3869-4050-B108-0C809C8C3903}" srcId="{E4C4EFF1-2616-4664-85C4-D6A599639FAC}" destId="{572ED0C9-10CA-4B2C-B79C-9477057AAF76}" srcOrd="1" destOrd="0" parTransId="{A1AE0621-E412-4B95-9C87-E5EE1AF4D449}" sibTransId="{26EEEB6D-287E-4961-BB45-458AD906B32B}"/>
    <dgm:cxn modelId="{AA29DFDB-1E78-4A5B-8C5E-EA431CDDF7DE}" type="presOf" srcId="{E4C4EFF1-2616-4664-85C4-D6A599639FAC}" destId="{A2599F40-14F2-41F8-A875-5D7EDCDC615E}" srcOrd="0" destOrd="0" presId="urn:microsoft.com/office/officeart/2005/8/layout/vList2"/>
    <dgm:cxn modelId="{16F81E39-5548-426D-92FF-B0718B93CFEB}" type="presOf" srcId="{325E8068-CFC0-44B6-985A-900DD973C508}" destId="{F15BE9FF-0C9D-47EA-A2B7-619366DF3ED6}" srcOrd="0" destOrd="1" presId="urn:microsoft.com/office/officeart/2005/8/layout/vList2"/>
    <dgm:cxn modelId="{ADA7854C-738A-456F-9F3C-1186A77382AF}" srcId="{1B655EA0-1330-4148-9808-C35C8D10E06C}" destId="{FAA6F3A0-0BD6-452F-97D0-909C6C5D6547}" srcOrd="0" destOrd="0" parTransId="{294C431C-9BFC-4132-A82E-FDB1A06F7C20}" sibTransId="{EABA1048-498B-41AA-A90C-4514F9BABE91}"/>
    <dgm:cxn modelId="{FB266A2C-2713-47C2-8CBD-D837000E035E}" type="presOf" srcId="{8F8C82BB-9145-40F1-A476-3CF6CF27898E}" destId="{F15BE9FF-0C9D-47EA-A2B7-619366DF3ED6}" srcOrd="0" destOrd="5" presId="urn:microsoft.com/office/officeart/2005/8/layout/vList2"/>
    <dgm:cxn modelId="{1BEE74A6-2F1D-4132-8133-98B9B75930BC}" type="presParOf" srcId="{A2599F40-14F2-41F8-A875-5D7EDCDC615E}" destId="{57E85239-75C3-421E-94F3-514FF860EBA0}" srcOrd="0" destOrd="0" presId="urn:microsoft.com/office/officeart/2005/8/layout/vList2"/>
    <dgm:cxn modelId="{213CD8BD-181A-4E27-AAE7-7EA5A3B5AEDD}" type="presParOf" srcId="{A2599F40-14F2-41F8-A875-5D7EDCDC615E}" destId="{EDEC36F6-FCCF-4148-888C-DD74BC99B19E}" srcOrd="1" destOrd="0" presId="urn:microsoft.com/office/officeart/2005/8/layout/vList2"/>
    <dgm:cxn modelId="{C21C8F4F-32F0-427F-A458-D12F1079A9C2}" type="presParOf" srcId="{A2599F40-14F2-41F8-A875-5D7EDCDC615E}" destId="{5B5D669F-C2A1-4AB5-8DBB-5DE6578CAD4C}" srcOrd="2" destOrd="0" presId="urn:microsoft.com/office/officeart/2005/8/layout/vList2"/>
    <dgm:cxn modelId="{069BB59C-66EA-49B3-8F74-018AFC87825D}" type="presParOf" srcId="{A2599F40-14F2-41F8-A875-5D7EDCDC615E}" destId="{F15BE9FF-0C9D-47EA-A2B7-619366DF3ED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58E5F-2D97-450C-9604-55075671348D}" type="doc">
      <dgm:prSet loTypeId="urn:microsoft.com/office/officeart/2005/8/layout/vList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2335BC2-1F72-4AFC-A283-BB44BAA14D1F}">
      <dgm:prSet phldrT="[Text]"/>
      <dgm:spPr/>
      <dgm:t>
        <a:bodyPr/>
        <a:lstStyle/>
        <a:p>
          <a:r>
            <a:rPr lang="en-US" dirty="0" smtClean="0"/>
            <a:t>METCE 1.0 RC 1/IWXXM 1.0 RC 1</a:t>
          </a:r>
          <a:endParaRPr lang="en-US" dirty="0"/>
        </a:p>
      </dgm:t>
    </dgm:pt>
    <dgm:pt modelId="{4BD64321-5925-493C-BD34-1B3032854B6D}" type="parTrans" cxnId="{E1F0908F-F9F2-4F21-8021-23B76B4A737B}">
      <dgm:prSet/>
      <dgm:spPr/>
      <dgm:t>
        <a:bodyPr/>
        <a:lstStyle/>
        <a:p>
          <a:endParaRPr lang="en-US"/>
        </a:p>
      </dgm:t>
    </dgm:pt>
    <dgm:pt modelId="{156A6670-C432-44C2-90CD-C1C67CA1DDB0}" type="sibTrans" cxnId="{E1F0908F-F9F2-4F21-8021-23B76B4A737B}">
      <dgm:prSet/>
      <dgm:spPr/>
      <dgm:t>
        <a:bodyPr/>
        <a:lstStyle/>
        <a:p>
          <a:endParaRPr lang="en-US"/>
        </a:p>
      </dgm:t>
    </dgm:pt>
    <dgm:pt modelId="{58BAEDB7-B9F8-4E58-AEAD-647C2BDB498C}">
      <dgm:prSet phldrT="[Text]"/>
      <dgm:spPr/>
      <dgm:t>
        <a:bodyPr/>
        <a:lstStyle/>
        <a:p>
          <a:r>
            <a:rPr lang="en-US" dirty="0" smtClean="0"/>
            <a:t>Initial version</a:t>
          </a:r>
          <a:endParaRPr lang="en-US" dirty="0"/>
        </a:p>
      </dgm:t>
    </dgm:pt>
    <dgm:pt modelId="{11D4B355-5157-447F-B98C-09C945C1473A}" type="parTrans" cxnId="{D2865563-008B-4DB2-942C-8D81400C8B64}">
      <dgm:prSet/>
      <dgm:spPr/>
      <dgm:t>
        <a:bodyPr/>
        <a:lstStyle/>
        <a:p>
          <a:endParaRPr lang="en-US"/>
        </a:p>
      </dgm:t>
    </dgm:pt>
    <dgm:pt modelId="{43E719CF-60C3-47E0-BEBC-9AD5315D784A}" type="sibTrans" cxnId="{D2865563-008B-4DB2-942C-8D81400C8B64}">
      <dgm:prSet/>
      <dgm:spPr/>
      <dgm:t>
        <a:bodyPr/>
        <a:lstStyle/>
        <a:p>
          <a:endParaRPr lang="en-US"/>
        </a:p>
      </dgm:t>
    </dgm:pt>
    <dgm:pt modelId="{2169C416-7A94-4404-B888-7E570A2AB2F1}">
      <dgm:prSet phldrT="[Text]"/>
      <dgm:spPr/>
      <dgm:t>
        <a:bodyPr/>
        <a:lstStyle/>
        <a:p>
          <a:r>
            <a:rPr lang="en-US" dirty="0" smtClean="0"/>
            <a:t>METCE 1.0 RC2/IWXXM 1.0 RC2</a:t>
          </a:r>
          <a:endParaRPr lang="en-US" dirty="0"/>
        </a:p>
      </dgm:t>
    </dgm:pt>
    <dgm:pt modelId="{B45E3A25-9068-46F2-8853-DB60C8D7D573}" type="parTrans" cxnId="{01C9B0BA-EF8C-4020-A215-FC9F14074B1E}">
      <dgm:prSet/>
      <dgm:spPr/>
      <dgm:t>
        <a:bodyPr/>
        <a:lstStyle/>
        <a:p>
          <a:endParaRPr lang="en-US"/>
        </a:p>
      </dgm:t>
    </dgm:pt>
    <dgm:pt modelId="{94080A91-8B61-4C5A-91E3-3C613A7732B0}" type="sibTrans" cxnId="{01C9B0BA-EF8C-4020-A215-FC9F14074B1E}">
      <dgm:prSet/>
      <dgm:spPr/>
      <dgm:t>
        <a:bodyPr/>
        <a:lstStyle/>
        <a:p>
          <a:endParaRPr lang="en-US"/>
        </a:p>
      </dgm:t>
    </dgm:pt>
    <dgm:pt modelId="{E4441D78-2B8D-49F2-8531-D30F7A21FCF6}">
      <dgm:prSet phldrT="[Text]"/>
      <dgm:spPr/>
      <dgm:t>
        <a:bodyPr/>
        <a:lstStyle/>
        <a:p>
          <a:r>
            <a:rPr lang="en-US" dirty="0" smtClean="0"/>
            <a:t>METCE 1.0/IWXXM 1.0</a:t>
          </a:r>
          <a:endParaRPr lang="en-US" dirty="0"/>
        </a:p>
      </dgm:t>
    </dgm:pt>
    <dgm:pt modelId="{997293BD-38F9-4AAB-84A3-46D01739735A}" type="parTrans" cxnId="{14D61DA4-ECFF-4CF3-ADD4-BAE5E7345E28}">
      <dgm:prSet/>
      <dgm:spPr/>
      <dgm:t>
        <a:bodyPr/>
        <a:lstStyle/>
        <a:p>
          <a:endParaRPr lang="en-US"/>
        </a:p>
      </dgm:t>
    </dgm:pt>
    <dgm:pt modelId="{4E7F548C-C9EA-4A92-9BD5-83D281400997}" type="sibTrans" cxnId="{14D61DA4-ECFF-4CF3-ADD4-BAE5E7345E28}">
      <dgm:prSet/>
      <dgm:spPr/>
      <dgm:t>
        <a:bodyPr/>
        <a:lstStyle/>
        <a:p>
          <a:endParaRPr lang="en-US"/>
        </a:p>
      </dgm:t>
    </dgm:pt>
    <dgm:pt modelId="{104AF276-48D3-4E5F-8E01-9C40209B937C}">
      <dgm:prSet phldrT="[Text]"/>
      <dgm:spPr/>
      <dgm:t>
        <a:bodyPr/>
        <a:lstStyle/>
        <a:p>
          <a:r>
            <a:rPr lang="en-US" dirty="0" smtClean="0"/>
            <a:t>Changes based on feedback</a:t>
          </a:r>
          <a:endParaRPr lang="en-US" dirty="0"/>
        </a:p>
      </dgm:t>
    </dgm:pt>
    <dgm:pt modelId="{40BBC65A-261F-4166-A035-A99315B02CD6}" type="parTrans" cxnId="{591C5265-40AC-4B55-8C94-D7D33DBD93C8}">
      <dgm:prSet/>
      <dgm:spPr/>
      <dgm:t>
        <a:bodyPr/>
        <a:lstStyle/>
        <a:p>
          <a:endParaRPr lang="en-US"/>
        </a:p>
      </dgm:t>
    </dgm:pt>
    <dgm:pt modelId="{06D1744B-8CB7-4D3C-9A85-BACF8073EF71}" type="sibTrans" cxnId="{591C5265-40AC-4B55-8C94-D7D33DBD93C8}">
      <dgm:prSet/>
      <dgm:spPr/>
      <dgm:t>
        <a:bodyPr/>
        <a:lstStyle/>
        <a:p>
          <a:endParaRPr lang="en-US"/>
        </a:p>
      </dgm:t>
    </dgm:pt>
    <dgm:pt modelId="{F1A3D662-AC25-41FE-9A50-F41806D4A344}">
      <dgm:prSet phldrT="[Text]"/>
      <dgm:spPr/>
      <dgm:t>
        <a:bodyPr/>
        <a:lstStyle/>
        <a:p>
          <a:r>
            <a:rPr lang="en-US" smtClean="0"/>
            <a:t>July 2013</a:t>
          </a:r>
          <a:endParaRPr lang="en-US" dirty="0"/>
        </a:p>
      </dgm:t>
    </dgm:pt>
    <dgm:pt modelId="{FDD87E39-CC7E-464D-8C02-2C8FFF197F5C}" type="parTrans" cxnId="{BDA47A08-E362-4EE5-A925-4A7ABC2BC2BA}">
      <dgm:prSet/>
      <dgm:spPr/>
      <dgm:t>
        <a:bodyPr/>
        <a:lstStyle/>
        <a:p>
          <a:endParaRPr lang="en-US"/>
        </a:p>
      </dgm:t>
    </dgm:pt>
    <dgm:pt modelId="{93CBC276-E2A6-46D9-8262-DC0F1E3E16ED}" type="sibTrans" cxnId="{BDA47A08-E362-4EE5-A925-4A7ABC2BC2BA}">
      <dgm:prSet/>
      <dgm:spPr/>
      <dgm:t>
        <a:bodyPr/>
        <a:lstStyle/>
        <a:p>
          <a:endParaRPr lang="en-US"/>
        </a:p>
      </dgm:t>
    </dgm:pt>
    <dgm:pt modelId="{664015D6-6003-4A3C-9D8D-8165EE61628C}">
      <dgm:prSet phldrT="[Text]"/>
      <dgm:spPr/>
      <dgm:t>
        <a:bodyPr/>
        <a:lstStyle/>
        <a:p>
          <a:r>
            <a:rPr lang="en-US" smtClean="0"/>
            <a:t>October 2012</a:t>
          </a:r>
          <a:endParaRPr lang="en-US" dirty="0"/>
        </a:p>
      </dgm:t>
    </dgm:pt>
    <dgm:pt modelId="{3F661963-C13C-412C-94C6-BC2FD0721494}" type="parTrans" cxnId="{0140AC7B-CF62-4D89-885C-30855B11BE0E}">
      <dgm:prSet/>
      <dgm:spPr/>
      <dgm:t>
        <a:bodyPr/>
        <a:lstStyle/>
        <a:p>
          <a:endParaRPr lang="en-US"/>
        </a:p>
      </dgm:t>
    </dgm:pt>
    <dgm:pt modelId="{900C72AE-B9F6-45F1-B6EA-D50E94E8355C}" type="sibTrans" cxnId="{0140AC7B-CF62-4D89-885C-30855B11BE0E}">
      <dgm:prSet/>
      <dgm:spPr/>
      <dgm:t>
        <a:bodyPr/>
        <a:lstStyle/>
        <a:p>
          <a:endParaRPr lang="en-US"/>
        </a:p>
      </dgm:t>
    </dgm:pt>
    <dgm:pt modelId="{6BE1D38A-13E4-41AA-8477-E858DE4AEA47}">
      <dgm:prSet phldrT="[Text]"/>
      <dgm:spPr/>
      <dgm:t>
        <a:bodyPr/>
        <a:lstStyle/>
        <a:p>
          <a:r>
            <a:rPr lang="en-US" dirty="0" smtClean="0"/>
            <a:t>February </a:t>
          </a:r>
          <a:r>
            <a:rPr lang="en-US" dirty="0" smtClean="0"/>
            <a:t>2013</a:t>
          </a:r>
          <a:endParaRPr lang="en-US" dirty="0"/>
        </a:p>
      </dgm:t>
    </dgm:pt>
    <dgm:pt modelId="{2DF8E7AE-07F0-4210-9FA9-601435619566}" type="parTrans" cxnId="{1A46385A-7568-46D2-A7FD-859923494620}">
      <dgm:prSet/>
      <dgm:spPr/>
      <dgm:t>
        <a:bodyPr/>
        <a:lstStyle/>
        <a:p>
          <a:endParaRPr lang="en-US"/>
        </a:p>
      </dgm:t>
    </dgm:pt>
    <dgm:pt modelId="{D5C3D9F0-04BD-4DAE-A207-4804640E97F9}" type="sibTrans" cxnId="{1A46385A-7568-46D2-A7FD-859923494620}">
      <dgm:prSet/>
      <dgm:spPr/>
      <dgm:t>
        <a:bodyPr/>
        <a:lstStyle/>
        <a:p>
          <a:endParaRPr lang="en-US"/>
        </a:p>
      </dgm:t>
    </dgm:pt>
    <dgm:pt modelId="{8B9B6510-0ADB-4705-AFFA-4F3FFF904344}">
      <dgm:prSet phldrT="[Text]"/>
      <dgm:spPr/>
      <dgm:t>
        <a:bodyPr/>
        <a:lstStyle/>
        <a:p>
          <a:r>
            <a:rPr lang="en-US" dirty="0" smtClean="0"/>
            <a:t>Official release</a:t>
          </a:r>
          <a:endParaRPr lang="en-US" dirty="0"/>
        </a:p>
      </dgm:t>
    </dgm:pt>
    <dgm:pt modelId="{55ECA8D5-218D-4D20-9EE3-D196EB16E309}" type="parTrans" cxnId="{DBB30989-FF18-4F9C-99C6-8DE375E64557}">
      <dgm:prSet/>
      <dgm:spPr/>
      <dgm:t>
        <a:bodyPr/>
        <a:lstStyle/>
        <a:p>
          <a:endParaRPr lang="en-US"/>
        </a:p>
      </dgm:t>
    </dgm:pt>
    <dgm:pt modelId="{07CD0583-9E63-408F-95F1-9BA2139D63F4}" type="sibTrans" cxnId="{DBB30989-FF18-4F9C-99C6-8DE375E64557}">
      <dgm:prSet/>
      <dgm:spPr/>
      <dgm:t>
        <a:bodyPr/>
        <a:lstStyle/>
        <a:p>
          <a:endParaRPr lang="en-US"/>
        </a:p>
      </dgm:t>
    </dgm:pt>
    <dgm:pt modelId="{3A62F3C9-237A-4843-88EF-93C9AFE5BBF8}">
      <dgm:prSet phldrT="[Text]"/>
      <dgm:spPr/>
      <dgm:t>
        <a:bodyPr/>
        <a:lstStyle/>
        <a:p>
          <a:r>
            <a:rPr lang="en-US" smtClean="0"/>
            <a:t>WXXM 2.0</a:t>
          </a:r>
          <a:endParaRPr lang="en-US" dirty="0"/>
        </a:p>
      </dgm:t>
    </dgm:pt>
    <dgm:pt modelId="{F013D880-25C6-455C-84A5-91839BFE0A25}" type="parTrans" cxnId="{E67A0CE0-8147-4282-B27F-3B6333C6DB7C}">
      <dgm:prSet/>
      <dgm:spPr/>
      <dgm:t>
        <a:bodyPr/>
        <a:lstStyle/>
        <a:p>
          <a:endParaRPr lang="en-US"/>
        </a:p>
      </dgm:t>
    </dgm:pt>
    <dgm:pt modelId="{833C0B7A-528D-4285-A2C3-12E17D846826}" type="sibTrans" cxnId="{E67A0CE0-8147-4282-B27F-3B6333C6DB7C}">
      <dgm:prSet/>
      <dgm:spPr/>
      <dgm:t>
        <a:bodyPr/>
        <a:lstStyle/>
        <a:p>
          <a:endParaRPr lang="en-US"/>
        </a:p>
      </dgm:t>
    </dgm:pt>
    <dgm:pt modelId="{2A7875B6-5AA9-4F4C-B351-35730531A5A3}">
      <dgm:prSet phldrT="[Text]"/>
      <dgm:spPr/>
      <dgm:t>
        <a:bodyPr/>
        <a:lstStyle/>
        <a:p>
          <a:r>
            <a:rPr lang="en-US" dirty="0" smtClean="0"/>
            <a:t>Official release</a:t>
          </a:r>
          <a:endParaRPr lang="en-US" dirty="0"/>
        </a:p>
      </dgm:t>
    </dgm:pt>
    <dgm:pt modelId="{460F47D8-43BD-42D7-9392-C446C4EE81A2}" type="parTrans" cxnId="{D49F62A2-2D9A-4B49-8CBD-88638954EC78}">
      <dgm:prSet/>
      <dgm:spPr/>
      <dgm:t>
        <a:bodyPr/>
        <a:lstStyle/>
        <a:p>
          <a:endParaRPr lang="en-US"/>
        </a:p>
      </dgm:t>
    </dgm:pt>
    <dgm:pt modelId="{5FB0DC33-3E8C-46CB-8430-0D9419BCF71F}" type="sibTrans" cxnId="{D49F62A2-2D9A-4B49-8CBD-88638954EC78}">
      <dgm:prSet/>
      <dgm:spPr/>
      <dgm:t>
        <a:bodyPr/>
        <a:lstStyle/>
        <a:p>
          <a:endParaRPr lang="en-US"/>
        </a:p>
      </dgm:t>
    </dgm:pt>
    <dgm:pt modelId="{0D379C85-368A-4B2D-8037-FD15F832C02F}">
      <dgm:prSet phldrT="[Text]"/>
      <dgm:spPr/>
      <dgm:t>
        <a:bodyPr/>
        <a:lstStyle/>
        <a:p>
          <a:r>
            <a:rPr lang="en-US" smtClean="0"/>
            <a:t>December 2013</a:t>
          </a:r>
          <a:endParaRPr lang="en-US" dirty="0"/>
        </a:p>
      </dgm:t>
    </dgm:pt>
    <dgm:pt modelId="{D0D42B2A-341B-4ABB-8B55-92940623B6B2}" type="parTrans" cxnId="{C45CD44C-F2AE-4E22-AEB1-8A2E10F0E191}">
      <dgm:prSet/>
      <dgm:spPr/>
      <dgm:t>
        <a:bodyPr/>
        <a:lstStyle/>
        <a:p>
          <a:endParaRPr lang="en-US"/>
        </a:p>
      </dgm:t>
    </dgm:pt>
    <dgm:pt modelId="{CCC61BED-8227-4335-B065-665EADDD7C5C}" type="sibTrans" cxnId="{C45CD44C-F2AE-4E22-AEB1-8A2E10F0E191}">
      <dgm:prSet/>
      <dgm:spPr/>
      <dgm:t>
        <a:bodyPr/>
        <a:lstStyle/>
        <a:p>
          <a:endParaRPr lang="en-US"/>
        </a:p>
      </dgm:t>
    </dgm:pt>
    <dgm:pt modelId="{3FF0F7E9-EE03-492C-A379-EB5254530ECE}" type="pres">
      <dgm:prSet presAssocID="{31358E5F-2D97-450C-9604-5507567134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6E0E1A-D0C9-41FD-B2DD-54C1852AAC3B}" type="pres">
      <dgm:prSet presAssocID="{62335BC2-1F72-4AFC-A283-BB44BAA14D1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A98E3-8238-46C6-AAF2-59BD6C5F3915}" type="pres">
      <dgm:prSet presAssocID="{62335BC2-1F72-4AFC-A283-BB44BAA14D1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8CB1EB-E82E-4810-941C-1622A0486AB9}" type="pres">
      <dgm:prSet presAssocID="{2169C416-7A94-4404-B888-7E570A2AB2F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29AB0-2804-4C33-B711-CD7FD2D941B4}" type="pres">
      <dgm:prSet presAssocID="{2169C416-7A94-4404-B888-7E570A2AB2F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118F2A-6B6D-4C60-AD2E-5527BBF70836}" type="pres">
      <dgm:prSet presAssocID="{E4441D78-2B8D-49F2-8531-D30F7A21FCF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9E4C5B-D790-41BC-9EC6-9E426C089495}" type="pres">
      <dgm:prSet presAssocID="{E4441D78-2B8D-49F2-8531-D30F7A21FCF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C7607-2D7B-454D-8B9A-32F383FA0C1D}" type="pres">
      <dgm:prSet presAssocID="{3A62F3C9-237A-4843-88EF-93C9AFE5BBF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3BB25-6E24-4FD3-917B-2BEA3B18F6F5}" type="pres">
      <dgm:prSet presAssocID="{3A62F3C9-237A-4843-88EF-93C9AFE5BBF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865563-008B-4DB2-942C-8D81400C8B64}" srcId="{62335BC2-1F72-4AFC-A283-BB44BAA14D1F}" destId="{58BAEDB7-B9F8-4E58-AEAD-647C2BDB498C}" srcOrd="0" destOrd="0" parTransId="{11D4B355-5157-447F-B98C-09C945C1473A}" sibTransId="{43E719CF-60C3-47E0-BEBC-9AD5315D784A}"/>
    <dgm:cxn modelId="{7DFC80C7-FDE6-4B78-B0C7-2EA716FDAF70}" type="presOf" srcId="{664015D6-6003-4A3C-9D8D-8165EE61628C}" destId="{CFCA98E3-8238-46C6-AAF2-59BD6C5F3915}" srcOrd="0" destOrd="1" presId="urn:microsoft.com/office/officeart/2005/8/layout/vList2"/>
    <dgm:cxn modelId="{299AFEA1-68AC-4FA5-B3EE-F3CF6AD82FBC}" type="presOf" srcId="{3A62F3C9-237A-4843-88EF-93C9AFE5BBF8}" destId="{090C7607-2D7B-454D-8B9A-32F383FA0C1D}" srcOrd="0" destOrd="0" presId="urn:microsoft.com/office/officeart/2005/8/layout/vList2"/>
    <dgm:cxn modelId="{0A44151C-BF7E-4760-BAE4-41F9984DC043}" type="presOf" srcId="{104AF276-48D3-4E5F-8E01-9C40209B937C}" destId="{D5D29AB0-2804-4C33-B711-CD7FD2D941B4}" srcOrd="0" destOrd="0" presId="urn:microsoft.com/office/officeart/2005/8/layout/vList2"/>
    <dgm:cxn modelId="{E1F0908F-F9F2-4F21-8021-23B76B4A737B}" srcId="{31358E5F-2D97-450C-9604-55075671348D}" destId="{62335BC2-1F72-4AFC-A283-BB44BAA14D1F}" srcOrd="0" destOrd="0" parTransId="{4BD64321-5925-493C-BD34-1B3032854B6D}" sibTransId="{156A6670-C432-44C2-90CD-C1C67CA1DDB0}"/>
    <dgm:cxn modelId="{14D61DA4-ECFF-4CF3-ADD4-BAE5E7345E28}" srcId="{31358E5F-2D97-450C-9604-55075671348D}" destId="{E4441D78-2B8D-49F2-8531-D30F7A21FCF6}" srcOrd="2" destOrd="0" parTransId="{997293BD-38F9-4AAB-84A3-46D01739735A}" sibTransId="{4E7F548C-C9EA-4A92-9BD5-83D281400997}"/>
    <dgm:cxn modelId="{E466052F-29F4-4E15-BBE2-579F03E0162E}" type="presOf" srcId="{2A7875B6-5AA9-4F4C-B351-35730531A5A3}" destId="{D333BB25-6E24-4FD3-917B-2BEA3B18F6F5}" srcOrd="0" destOrd="0" presId="urn:microsoft.com/office/officeart/2005/8/layout/vList2"/>
    <dgm:cxn modelId="{BDA47A08-E362-4EE5-A925-4A7ABC2BC2BA}" srcId="{E4441D78-2B8D-49F2-8531-D30F7A21FCF6}" destId="{F1A3D662-AC25-41FE-9A50-F41806D4A344}" srcOrd="1" destOrd="0" parTransId="{FDD87E39-CC7E-464D-8C02-2C8FFF197F5C}" sibTransId="{93CBC276-E2A6-46D9-8262-DC0F1E3E16ED}"/>
    <dgm:cxn modelId="{4975142F-DC50-4920-8615-544C459D316E}" type="presOf" srcId="{62335BC2-1F72-4AFC-A283-BB44BAA14D1F}" destId="{B36E0E1A-D0C9-41FD-B2DD-54C1852AAC3B}" srcOrd="0" destOrd="0" presId="urn:microsoft.com/office/officeart/2005/8/layout/vList2"/>
    <dgm:cxn modelId="{1A46385A-7568-46D2-A7FD-859923494620}" srcId="{2169C416-7A94-4404-B888-7E570A2AB2F1}" destId="{6BE1D38A-13E4-41AA-8477-E858DE4AEA47}" srcOrd="1" destOrd="0" parTransId="{2DF8E7AE-07F0-4210-9FA9-601435619566}" sibTransId="{D5C3D9F0-04BD-4DAE-A207-4804640E97F9}"/>
    <dgm:cxn modelId="{485221DF-B623-4FE0-B4CF-9DD964AA73DA}" type="presOf" srcId="{0D379C85-368A-4B2D-8037-FD15F832C02F}" destId="{D333BB25-6E24-4FD3-917B-2BEA3B18F6F5}" srcOrd="0" destOrd="1" presId="urn:microsoft.com/office/officeart/2005/8/layout/vList2"/>
    <dgm:cxn modelId="{2A19F884-F893-475B-BB1B-233BFE5E6147}" type="presOf" srcId="{8B9B6510-0ADB-4705-AFFA-4F3FFF904344}" destId="{019E4C5B-D790-41BC-9EC6-9E426C089495}" srcOrd="0" destOrd="0" presId="urn:microsoft.com/office/officeart/2005/8/layout/vList2"/>
    <dgm:cxn modelId="{0140AC7B-CF62-4D89-885C-30855B11BE0E}" srcId="{62335BC2-1F72-4AFC-A283-BB44BAA14D1F}" destId="{664015D6-6003-4A3C-9D8D-8165EE61628C}" srcOrd="1" destOrd="0" parTransId="{3F661963-C13C-412C-94C6-BC2FD0721494}" sibTransId="{900C72AE-B9F6-45F1-B6EA-D50E94E8355C}"/>
    <dgm:cxn modelId="{C45CD44C-F2AE-4E22-AEB1-8A2E10F0E191}" srcId="{3A62F3C9-237A-4843-88EF-93C9AFE5BBF8}" destId="{0D379C85-368A-4B2D-8037-FD15F832C02F}" srcOrd="1" destOrd="0" parTransId="{D0D42B2A-341B-4ABB-8B55-92940623B6B2}" sibTransId="{CCC61BED-8227-4335-B065-665EADDD7C5C}"/>
    <dgm:cxn modelId="{E67A0CE0-8147-4282-B27F-3B6333C6DB7C}" srcId="{31358E5F-2D97-450C-9604-55075671348D}" destId="{3A62F3C9-237A-4843-88EF-93C9AFE5BBF8}" srcOrd="3" destOrd="0" parTransId="{F013D880-25C6-455C-84A5-91839BFE0A25}" sibTransId="{833C0B7A-528D-4285-A2C3-12E17D846826}"/>
    <dgm:cxn modelId="{9AB2F771-F57C-4C6C-A837-BF7A226259B1}" type="presOf" srcId="{31358E5F-2D97-450C-9604-55075671348D}" destId="{3FF0F7E9-EE03-492C-A379-EB5254530ECE}" srcOrd="0" destOrd="0" presId="urn:microsoft.com/office/officeart/2005/8/layout/vList2"/>
    <dgm:cxn modelId="{01C9B0BA-EF8C-4020-A215-FC9F14074B1E}" srcId="{31358E5F-2D97-450C-9604-55075671348D}" destId="{2169C416-7A94-4404-B888-7E570A2AB2F1}" srcOrd="1" destOrd="0" parTransId="{B45E3A25-9068-46F2-8853-DB60C8D7D573}" sibTransId="{94080A91-8B61-4C5A-91E3-3C613A7732B0}"/>
    <dgm:cxn modelId="{D49F62A2-2D9A-4B49-8CBD-88638954EC78}" srcId="{3A62F3C9-237A-4843-88EF-93C9AFE5BBF8}" destId="{2A7875B6-5AA9-4F4C-B351-35730531A5A3}" srcOrd="0" destOrd="0" parTransId="{460F47D8-43BD-42D7-9392-C446C4EE81A2}" sibTransId="{5FB0DC33-3E8C-46CB-8430-0D9419BCF71F}"/>
    <dgm:cxn modelId="{62D47417-14A4-440F-A60D-3FAA89897CAF}" type="presOf" srcId="{2169C416-7A94-4404-B888-7E570A2AB2F1}" destId="{1B8CB1EB-E82E-4810-941C-1622A0486AB9}" srcOrd="0" destOrd="0" presId="urn:microsoft.com/office/officeart/2005/8/layout/vList2"/>
    <dgm:cxn modelId="{14ACAC3B-3D7E-4AEA-9AF8-A3D7B2110E87}" type="presOf" srcId="{F1A3D662-AC25-41FE-9A50-F41806D4A344}" destId="{019E4C5B-D790-41BC-9EC6-9E426C089495}" srcOrd="0" destOrd="1" presId="urn:microsoft.com/office/officeart/2005/8/layout/vList2"/>
    <dgm:cxn modelId="{AE73EDDC-9F6C-476A-A1E1-071B3D816BFE}" type="presOf" srcId="{58BAEDB7-B9F8-4E58-AEAD-647C2BDB498C}" destId="{CFCA98E3-8238-46C6-AAF2-59BD6C5F3915}" srcOrd="0" destOrd="0" presId="urn:microsoft.com/office/officeart/2005/8/layout/vList2"/>
    <dgm:cxn modelId="{63E72F76-BAA6-44F3-9D40-DFD7EF49CEB2}" type="presOf" srcId="{6BE1D38A-13E4-41AA-8477-E858DE4AEA47}" destId="{D5D29AB0-2804-4C33-B711-CD7FD2D941B4}" srcOrd="0" destOrd="1" presId="urn:microsoft.com/office/officeart/2005/8/layout/vList2"/>
    <dgm:cxn modelId="{147ECE1D-9CA9-450D-8B08-0BCB2904900D}" type="presOf" srcId="{E4441D78-2B8D-49F2-8531-D30F7A21FCF6}" destId="{90118F2A-6B6D-4C60-AD2E-5527BBF70836}" srcOrd="0" destOrd="0" presId="urn:microsoft.com/office/officeart/2005/8/layout/vList2"/>
    <dgm:cxn modelId="{DBB30989-FF18-4F9C-99C6-8DE375E64557}" srcId="{E4441D78-2B8D-49F2-8531-D30F7A21FCF6}" destId="{8B9B6510-0ADB-4705-AFFA-4F3FFF904344}" srcOrd="0" destOrd="0" parTransId="{55ECA8D5-218D-4D20-9EE3-D196EB16E309}" sibTransId="{07CD0583-9E63-408F-95F1-9BA2139D63F4}"/>
    <dgm:cxn modelId="{591C5265-40AC-4B55-8C94-D7D33DBD93C8}" srcId="{2169C416-7A94-4404-B888-7E570A2AB2F1}" destId="{104AF276-48D3-4E5F-8E01-9C40209B937C}" srcOrd="0" destOrd="0" parTransId="{40BBC65A-261F-4166-A035-A99315B02CD6}" sibTransId="{06D1744B-8CB7-4D3C-9A85-BACF8073EF71}"/>
    <dgm:cxn modelId="{140ABBDE-954C-4507-B810-ABC127AE789D}" type="presParOf" srcId="{3FF0F7E9-EE03-492C-A379-EB5254530ECE}" destId="{B36E0E1A-D0C9-41FD-B2DD-54C1852AAC3B}" srcOrd="0" destOrd="0" presId="urn:microsoft.com/office/officeart/2005/8/layout/vList2"/>
    <dgm:cxn modelId="{55A34EC1-CA5D-4C22-8E45-8C150692785D}" type="presParOf" srcId="{3FF0F7E9-EE03-492C-A379-EB5254530ECE}" destId="{CFCA98E3-8238-46C6-AAF2-59BD6C5F3915}" srcOrd="1" destOrd="0" presId="urn:microsoft.com/office/officeart/2005/8/layout/vList2"/>
    <dgm:cxn modelId="{B7A14BC6-BB99-4E84-95BB-DE7563BBDEFC}" type="presParOf" srcId="{3FF0F7E9-EE03-492C-A379-EB5254530ECE}" destId="{1B8CB1EB-E82E-4810-941C-1622A0486AB9}" srcOrd="2" destOrd="0" presId="urn:microsoft.com/office/officeart/2005/8/layout/vList2"/>
    <dgm:cxn modelId="{00A82DF1-DC44-468E-AE0A-931971EFF744}" type="presParOf" srcId="{3FF0F7E9-EE03-492C-A379-EB5254530ECE}" destId="{D5D29AB0-2804-4C33-B711-CD7FD2D941B4}" srcOrd="3" destOrd="0" presId="urn:microsoft.com/office/officeart/2005/8/layout/vList2"/>
    <dgm:cxn modelId="{55457241-0793-49F0-BE57-4451C01FEE51}" type="presParOf" srcId="{3FF0F7E9-EE03-492C-A379-EB5254530ECE}" destId="{90118F2A-6B6D-4C60-AD2E-5527BBF70836}" srcOrd="4" destOrd="0" presId="urn:microsoft.com/office/officeart/2005/8/layout/vList2"/>
    <dgm:cxn modelId="{C814148B-E8EF-49AF-9D2C-B05562828FA3}" type="presParOf" srcId="{3FF0F7E9-EE03-492C-A379-EB5254530ECE}" destId="{019E4C5B-D790-41BC-9EC6-9E426C089495}" srcOrd="5" destOrd="0" presId="urn:microsoft.com/office/officeart/2005/8/layout/vList2"/>
    <dgm:cxn modelId="{11D4036A-B936-4AE5-AE45-0911D20BE48C}" type="presParOf" srcId="{3FF0F7E9-EE03-492C-A379-EB5254530ECE}" destId="{090C7607-2D7B-454D-8B9A-32F383FA0C1D}" srcOrd="6" destOrd="0" presId="urn:microsoft.com/office/officeart/2005/8/layout/vList2"/>
    <dgm:cxn modelId="{AE1898C7-9637-46C7-946C-9F977F7232C6}" type="presParOf" srcId="{3FF0F7E9-EE03-492C-A379-EB5254530ECE}" destId="{D333BB25-6E24-4FD3-917B-2BEA3B18F6F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85239-75C3-421E-94F3-514FF860EBA0}">
      <dsp:nvSpPr>
        <dsp:cNvPr id="0" name=""/>
        <dsp:cNvSpPr/>
      </dsp:nvSpPr>
      <dsp:spPr>
        <a:xfrm>
          <a:off x="0" y="65662"/>
          <a:ext cx="769620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IWXXM</a:t>
          </a:r>
          <a:endParaRPr lang="en-US" sz="2300" kern="1200" dirty="0"/>
        </a:p>
      </dsp:txBody>
      <dsp:txXfrm>
        <a:off x="26930" y="92592"/>
        <a:ext cx="7642340" cy="497795"/>
      </dsp:txXfrm>
    </dsp:sp>
    <dsp:sp modelId="{EDEC36F6-FCCF-4148-888C-DD74BC99B19E}">
      <dsp:nvSpPr>
        <dsp:cNvPr id="0" name=""/>
        <dsp:cNvSpPr/>
      </dsp:nvSpPr>
      <dsp:spPr>
        <a:xfrm>
          <a:off x="0" y="617317"/>
          <a:ext cx="7696200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Strict and complete representation of ICAO Annex 3 products – METAR, SPECI, TAF, SIGMET (</a:t>
          </a:r>
          <a:r>
            <a:rPr lang="en-US" sz="1800" b="1" kern="1200" dirty="0" smtClean="0"/>
            <a:t>regulated</a:t>
          </a:r>
          <a:r>
            <a:rPr lang="en-US" sz="1800" kern="1200" dirty="0" smtClean="0"/>
            <a:t> products)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Business rules strongly enforced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Managed by ICAO and WMO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Updated on roughly the same time scale as ICAO Annex 3 (currently 3 years)</a:t>
          </a:r>
          <a:endParaRPr lang="en-US" sz="1800" kern="1200" dirty="0"/>
        </a:p>
      </dsp:txBody>
      <dsp:txXfrm>
        <a:off x="0" y="617317"/>
        <a:ext cx="7696200" cy="1499715"/>
      </dsp:txXfrm>
    </dsp:sp>
    <dsp:sp modelId="{5B5D669F-C2A1-4AB5-8DBB-5DE6578CAD4C}">
      <dsp:nvSpPr>
        <dsp:cNvPr id="0" name=""/>
        <dsp:cNvSpPr/>
      </dsp:nvSpPr>
      <dsp:spPr>
        <a:xfrm>
          <a:off x="0" y="2117032"/>
          <a:ext cx="7696200" cy="5516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WXXM</a:t>
          </a:r>
          <a:endParaRPr lang="en-US" sz="2300" kern="1200" dirty="0"/>
        </a:p>
      </dsp:txBody>
      <dsp:txXfrm>
        <a:off x="26930" y="2143962"/>
        <a:ext cx="7642340" cy="497795"/>
      </dsp:txXfrm>
    </dsp:sp>
    <dsp:sp modelId="{F15BE9FF-0C9D-47EA-A2B7-619366DF3ED6}">
      <dsp:nvSpPr>
        <dsp:cNvPr id="0" name=""/>
        <dsp:cNvSpPr/>
      </dsp:nvSpPr>
      <dsp:spPr>
        <a:xfrm>
          <a:off x="0" y="2668687"/>
          <a:ext cx="769620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35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Next-generation aviation and weather data representations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General purpose, reusable data types (aerial report, profile, trajectory, area forecast, point forecast, etc.)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Open/extensible content policy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Many products and data types beyond ICAO Annex 3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Managed by Eurocontrol, FAA, and other partners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dirty="0" smtClean="0"/>
            <a:t>Updated roughly every year</a:t>
          </a:r>
          <a:endParaRPr lang="en-US" sz="1800" kern="1200" dirty="0"/>
        </a:p>
      </dsp:txBody>
      <dsp:txXfrm>
        <a:off x="0" y="2668687"/>
        <a:ext cx="7696200" cy="2142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E0E1A-D0C9-41FD-B2DD-54C1852AAC3B}">
      <dsp:nvSpPr>
        <dsp:cNvPr id="0" name=""/>
        <dsp:cNvSpPr/>
      </dsp:nvSpPr>
      <dsp:spPr>
        <a:xfrm>
          <a:off x="0" y="8699"/>
          <a:ext cx="6934200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METCE 1.0 RC 1/IWXXM 1.0 RC 1</a:t>
          </a:r>
          <a:endParaRPr lang="en-US" sz="2400" kern="1200" dirty="0"/>
        </a:p>
      </dsp:txBody>
      <dsp:txXfrm>
        <a:off x="28100" y="36799"/>
        <a:ext cx="6878000" cy="519439"/>
      </dsp:txXfrm>
    </dsp:sp>
    <dsp:sp modelId="{CFCA98E3-8238-46C6-AAF2-59BD6C5F3915}">
      <dsp:nvSpPr>
        <dsp:cNvPr id="0" name=""/>
        <dsp:cNvSpPr/>
      </dsp:nvSpPr>
      <dsp:spPr>
        <a:xfrm>
          <a:off x="0" y="584339"/>
          <a:ext cx="6934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Initial version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October 2012</a:t>
          </a:r>
          <a:endParaRPr lang="en-US" sz="1900" kern="1200" dirty="0"/>
        </a:p>
      </dsp:txBody>
      <dsp:txXfrm>
        <a:off x="0" y="584339"/>
        <a:ext cx="6934200" cy="658260"/>
      </dsp:txXfrm>
    </dsp:sp>
    <dsp:sp modelId="{1B8CB1EB-E82E-4810-941C-1622A0486AB9}">
      <dsp:nvSpPr>
        <dsp:cNvPr id="0" name=""/>
        <dsp:cNvSpPr/>
      </dsp:nvSpPr>
      <dsp:spPr>
        <a:xfrm>
          <a:off x="0" y="1242600"/>
          <a:ext cx="6934200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METCE 1.0 RC2/IWXXM 1.0 RC2</a:t>
          </a:r>
          <a:endParaRPr lang="en-US" sz="2400" kern="1200" dirty="0"/>
        </a:p>
      </dsp:txBody>
      <dsp:txXfrm>
        <a:off x="28100" y="1270700"/>
        <a:ext cx="6878000" cy="519439"/>
      </dsp:txXfrm>
    </dsp:sp>
    <dsp:sp modelId="{D5D29AB0-2804-4C33-B711-CD7FD2D941B4}">
      <dsp:nvSpPr>
        <dsp:cNvPr id="0" name=""/>
        <dsp:cNvSpPr/>
      </dsp:nvSpPr>
      <dsp:spPr>
        <a:xfrm>
          <a:off x="0" y="1818239"/>
          <a:ext cx="6934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Changes based on feedback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February </a:t>
          </a:r>
          <a:r>
            <a:rPr lang="en-US" sz="1900" kern="1200" dirty="0" smtClean="0"/>
            <a:t>2013</a:t>
          </a:r>
          <a:endParaRPr lang="en-US" sz="1900" kern="1200" dirty="0"/>
        </a:p>
      </dsp:txBody>
      <dsp:txXfrm>
        <a:off x="0" y="1818239"/>
        <a:ext cx="6934200" cy="658260"/>
      </dsp:txXfrm>
    </dsp:sp>
    <dsp:sp modelId="{90118F2A-6B6D-4C60-AD2E-5527BBF70836}">
      <dsp:nvSpPr>
        <dsp:cNvPr id="0" name=""/>
        <dsp:cNvSpPr/>
      </dsp:nvSpPr>
      <dsp:spPr>
        <a:xfrm>
          <a:off x="0" y="2476500"/>
          <a:ext cx="6934200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METCE 1.0/IWXXM 1.0</a:t>
          </a:r>
          <a:endParaRPr lang="en-US" sz="2400" kern="1200" dirty="0"/>
        </a:p>
      </dsp:txBody>
      <dsp:txXfrm>
        <a:off x="28100" y="2504600"/>
        <a:ext cx="6878000" cy="519439"/>
      </dsp:txXfrm>
    </dsp:sp>
    <dsp:sp modelId="{019E4C5B-D790-41BC-9EC6-9E426C089495}">
      <dsp:nvSpPr>
        <dsp:cNvPr id="0" name=""/>
        <dsp:cNvSpPr/>
      </dsp:nvSpPr>
      <dsp:spPr>
        <a:xfrm>
          <a:off x="0" y="3052140"/>
          <a:ext cx="6934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Official release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July 2013</a:t>
          </a:r>
          <a:endParaRPr lang="en-US" sz="1900" kern="1200" dirty="0"/>
        </a:p>
      </dsp:txBody>
      <dsp:txXfrm>
        <a:off x="0" y="3052140"/>
        <a:ext cx="6934200" cy="658260"/>
      </dsp:txXfrm>
    </dsp:sp>
    <dsp:sp modelId="{090C7607-2D7B-454D-8B9A-32F383FA0C1D}">
      <dsp:nvSpPr>
        <dsp:cNvPr id="0" name=""/>
        <dsp:cNvSpPr/>
      </dsp:nvSpPr>
      <dsp:spPr>
        <a:xfrm>
          <a:off x="0" y="3710400"/>
          <a:ext cx="6934200" cy="57563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WXXM 2.0</a:t>
          </a:r>
          <a:endParaRPr lang="en-US" sz="2400" kern="1200" dirty="0"/>
        </a:p>
      </dsp:txBody>
      <dsp:txXfrm>
        <a:off x="28100" y="3738500"/>
        <a:ext cx="6878000" cy="519439"/>
      </dsp:txXfrm>
    </dsp:sp>
    <dsp:sp modelId="{D333BB25-6E24-4FD3-917B-2BEA3B18F6F5}">
      <dsp:nvSpPr>
        <dsp:cNvPr id="0" name=""/>
        <dsp:cNvSpPr/>
      </dsp:nvSpPr>
      <dsp:spPr>
        <a:xfrm>
          <a:off x="0" y="4286040"/>
          <a:ext cx="6934200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dirty="0" smtClean="0"/>
            <a:t>Official release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900" kern="1200" smtClean="0"/>
            <a:t>December 2013</a:t>
          </a:r>
          <a:endParaRPr lang="en-US" sz="1900" kern="1200" dirty="0"/>
        </a:p>
      </dsp:txBody>
      <dsp:txXfrm>
        <a:off x="0" y="4286040"/>
        <a:ext cx="6934200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/>
          <a:lstStyle>
            <a:lvl1pPr algn="r">
              <a:defRPr sz="1200"/>
            </a:lvl1pPr>
          </a:lstStyle>
          <a:p>
            <a:fld id="{9499761B-489E-4239-A14B-C5C9A52BA913}" type="datetimeFigureOut">
              <a:rPr lang="en-GB" smtClean="0"/>
              <a:t>05/09/2013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0" tIns="46200" rIns="92400" bIns="4620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4"/>
            <a:ext cx="5603240" cy="4150518"/>
          </a:xfrm>
          <a:prstGeom prst="rect">
            <a:avLst/>
          </a:prstGeom>
        </p:spPr>
        <p:txBody>
          <a:bodyPr vert="horz" lIns="92400" tIns="46200" rIns="92400" bIns="462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400" tIns="46200" rIns="92400" bIns="46200" rtlCol="0" anchor="b"/>
          <a:lstStyle>
            <a:lvl1pPr algn="r">
              <a:defRPr sz="1200"/>
            </a:lvl1pPr>
          </a:lstStyle>
          <a:p>
            <a:fld id="{BA6B790F-2CD4-4420-B90F-9934972D2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C340E-890D-41D1-B49B-C206A20E387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1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81DA8-CB38-479E-913F-539868EFE85B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3AC8-C928-4384-ADC3-85EBF3B358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5.png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ucar.edu/display/NNEWD/WXXM" TargetMode="External"/><Relationship Id="rId2" Type="http://schemas.openxmlformats.org/officeDocument/2006/relationships/hyperlink" Target="http://www.wxxm.aer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46093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Integrating information towards Digital ATM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419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5F2B5"/>
                </a:solidFill>
              </a:rPr>
              <a:t>Weather Information Exchange </a:t>
            </a:r>
            <a:r>
              <a:rPr lang="en-US" sz="3600" dirty="0" smtClean="0">
                <a:solidFill>
                  <a:srgbClr val="F5F2B5"/>
                </a:solidFill>
              </a:rPr>
              <a:t>Model</a:t>
            </a:r>
          </a:p>
          <a:p>
            <a:pPr algn="ctr"/>
            <a:r>
              <a:rPr lang="en-US" sz="3600" dirty="0" smtClean="0">
                <a:solidFill>
                  <a:srgbClr val="F5F2B5"/>
                </a:solidFill>
              </a:rPr>
              <a:t>- WXXM -</a:t>
            </a:r>
            <a:endParaRPr lang="en-US" sz="7200" dirty="0">
              <a:solidFill>
                <a:srgbClr val="F5F2B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Presented By: 	</a:t>
            </a:r>
          </a:p>
          <a:p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Alfred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Moosakhanian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FAA</a:t>
            </a: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- Dennis Hart, EUROCONTROL</a:t>
            </a: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Date:		August 27, 2013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</a:t>
            </a:r>
            <a:r>
              <a:rPr lang="en-US" sz="3000" dirty="0" smtClean="0"/>
              <a:t>(proposed)</a:t>
            </a:r>
            <a:endParaRPr lang="en-US" sz="3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2768712"/>
              </p:ext>
            </p:extLst>
          </p:nvPr>
        </p:nvGraphicFramePr>
        <p:xfrm>
          <a:off x="1143000" y="1143000"/>
          <a:ext cx="6934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7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 Digital ATM Context</a:t>
            </a:r>
          </a:p>
          <a:p>
            <a:pPr lvl="1"/>
            <a:r>
              <a:rPr lang="en-US" dirty="0" smtClean="0"/>
              <a:t>Developments in ICAO</a:t>
            </a:r>
          </a:p>
          <a:p>
            <a:pPr lvl="1"/>
            <a:r>
              <a:rPr lang="en-US" baseline="30000" dirty="0" smtClean="0"/>
              <a:t>‘</a:t>
            </a:r>
            <a:r>
              <a:rPr lang="en-US" dirty="0" smtClean="0"/>
              <a:t>Observations’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Data (exchange) models should serve a purpose </a:t>
            </a:r>
            <a:r>
              <a:rPr lang="en-US" sz="2800" dirty="0" smtClean="0">
                <a:sym typeface="Wingdings" pitchFamily="2" charset="2"/>
              </a:rPr>
              <a:t></a:t>
            </a:r>
          </a:p>
          <a:p>
            <a:r>
              <a:rPr lang="en-US" sz="2800" dirty="0" smtClean="0">
                <a:sym typeface="Wingdings" pitchFamily="2" charset="2"/>
              </a:rPr>
              <a:t>Should enable Digital ATM</a:t>
            </a:r>
          </a:p>
          <a:p>
            <a:r>
              <a:rPr lang="en-US" sz="2800" dirty="0" smtClean="0">
                <a:sym typeface="Wingdings" pitchFamily="2" charset="2"/>
              </a:rPr>
              <a:t>Shall enable knowledge based decision making in ATM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System-system and human in the loop interactions</a:t>
            </a:r>
            <a:endParaRPr lang="en-US" sz="2400" dirty="0">
              <a:sym typeface="Wingdings" pitchFamily="2" charset="2"/>
            </a:endParaRPr>
          </a:p>
          <a:p>
            <a:endParaRPr lang="en-US" sz="2800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4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Digital ATM Context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733800"/>
            <a:ext cx="7645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68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828800"/>
            <a:ext cx="7696200" cy="9144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Provision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information on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the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past, current and future state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the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atmosphere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expressed in generic terms and produced and used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without considering the user context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GB" sz="1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en-GB" sz="1400" dirty="0">
              <a:latin typeface="Arial" pitchFamily="34" charset="0"/>
            </a:endParaRPr>
          </a:p>
          <a:p>
            <a:pPr marL="0" indent="0">
              <a:buNone/>
            </a:pPr>
            <a:endParaRPr lang="en-US" sz="1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MET–ATM Information Integration Functions</a:t>
            </a:r>
            <a:br>
              <a:rPr lang="en-US" sz="3600" dirty="0" smtClean="0"/>
            </a:br>
            <a:r>
              <a:rPr lang="en-US" sz="2200" dirty="0" smtClean="0"/>
              <a:t>(under discussion ICAO)</a:t>
            </a:r>
            <a:endParaRPr lang="en-US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371600"/>
            <a:ext cx="2057400" cy="39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895566"/>
              </p:ext>
            </p:extLst>
          </p:nvPr>
        </p:nvGraphicFramePr>
        <p:xfrm>
          <a:off x="228600" y="1676400"/>
          <a:ext cx="914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Visio" r:id="rId4" imgW="1577340" imgH="1577340" progId="Visio.Drawing.11">
                  <p:embed/>
                </p:oleObj>
              </mc:Choice>
              <mc:Fallback>
                <p:oleObj name="Visio" r:id="rId4" imgW="1577340" imgH="1577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9144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08474"/>
              </p:ext>
            </p:extLst>
          </p:nvPr>
        </p:nvGraphicFramePr>
        <p:xfrm>
          <a:off x="257175" y="2819400"/>
          <a:ext cx="80962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Visio" r:id="rId6" imgW="1577340" imgH="1577340" progId="Visio.Drawing.11">
                  <p:embed/>
                </p:oleObj>
              </mc:Choice>
              <mc:Fallback>
                <p:oleObj name="Visio" r:id="rId6" imgW="1577340" imgH="1577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2819400"/>
                        <a:ext cx="809625" cy="809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1"/>
          <p:cNvSpPr txBox="1">
            <a:spLocks/>
          </p:cNvSpPr>
          <p:nvPr/>
        </p:nvSpPr>
        <p:spPr>
          <a:xfrm>
            <a:off x="1219200" y="2667000"/>
            <a:ext cx="769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Process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deriving </a:t>
            </a:r>
            <a:r>
              <a:rPr lang="en-US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information on weather related constraints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 an ATM actor based on the provided MET information and the provision thereof.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MET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information is combined with known operational information such as safety regulation, aircraft restrictions, operating thresholds, historical demand information or historical pilot </a:t>
            </a:r>
            <a:r>
              <a:rPr lang="en-US" sz="1400" dirty="0" err="1">
                <a:latin typeface="Arial" pitchFamily="34" charset="0"/>
                <a:ea typeface="Times New Roman" pitchFamily="18" charset="0"/>
                <a:cs typeface="Times New Roman" pitchFamily="18" charset="0"/>
              </a:rPr>
              <a:t>behaviour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information to </a:t>
            </a:r>
            <a:r>
              <a:rPr lang="en-US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derive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an </a:t>
            </a:r>
            <a:r>
              <a:rPr lang="en-US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ATM actor specific constraint or threshold value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en-US" sz="1400" b="1" dirty="0" smtClean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14554"/>
              </p:ext>
            </p:extLst>
          </p:nvPr>
        </p:nvGraphicFramePr>
        <p:xfrm>
          <a:off x="279085" y="4012885"/>
          <a:ext cx="787715" cy="787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Visio" r:id="rId8" imgW="1577340" imgH="1577340" progId="Visio.Drawing.11">
                  <p:embed/>
                </p:oleObj>
              </mc:Choice>
              <mc:Fallback>
                <p:oleObj name="Visio" r:id="rId8" imgW="1577340" imgH="15773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5" y="4012885"/>
                        <a:ext cx="787715" cy="7877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44122"/>
              </p:ext>
            </p:extLst>
          </p:nvPr>
        </p:nvGraphicFramePr>
        <p:xfrm>
          <a:off x="228600" y="5029200"/>
          <a:ext cx="914400" cy="716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Visio" r:id="rId10" imgW="2081403" imgH="1595628" progId="Visio.Drawing.11">
                  <p:embed/>
                </p:oleObj>
              </mc:Choice>
              <mc:Fallback>
                <p:oleObj name="Visio" r:id="rId10" imgW="2081403" imgH="15956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029200"/>
                        <a:ext cx="914400" cy="7166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1"/>
          <p:cNvSpPr txBox="1">
            <a:spLocks/>
          </p:cNvSpPr>
          <p:nvPr/>
        </p:nvSpPr>
        <p:spPr>
          <a:xfrm>
            <a:off x="1219200" y="3886200"/>
            <a:ext cx="7696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Process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deriving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ATM impact information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for a specific ATM actor environment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based on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provided </a:t>
            </a:r>
            <a:r>
              <a:rPr lang="en-GB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MET Translation information </a:t>
            </a:r>
            <a:r>
              <a:rPr lang="en-GB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and the provision thereof. In this process, the MET Translation information is combined with actual and planned operational information from the perspective of the ATM actor. </a:t>
            </a:r>
            <a:endParaRPr lang="en-US" sz="14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1219200" y="5105400"/>
            <a:ext cx="7696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rocess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of deriving a </a:t>
            </a:r>
            <a:r>
              <a:rPr lang="en-US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strategic or tactical solution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in respect of the </a:t>
            </a:r>
            <a:r>
              <a:rPr lang="en-US" sz="1400" u="sng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assessed impact of weather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on an ATM actor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process/environment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2226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73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MET–ATM Information Integration Functions</a:t>
            </a:r>
            <a:br>
              <a:rPr lang="en-US" sz="3600" dirty="0" smtClean="0"/>
            </a:br>
            <a:r>
              <a:rPr lang="en-US" sz="2200" dirty="0" smtClean="0"/>
              <a:t>(under discussion ICAO)</a:t>
            </a:r>
            <a:endParaRPr lang="en-US" sz="22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1858963"/>
          </a:xfrm>
        </p:spPr>
        <p:txBody>
          <a:bodyPr/>
          <a:lstStyle/>
          <a:p>
            <a:r>
              <a:rPr lang="en-US" dirty="0" smtClean="0"/>
              <a:t>Performance requirements will determine the elements thus level of integration required</a:t>
            </a:r>
            <a:endParaRPr lang="en-GB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962400"/>
            <a:ext cx="7645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9660" y="3048000"/>
            <a:ext cx="3761559" cy="2743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304800" y="3048000"/>
            <a:ext cx="375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NextGen / SESAR notions:</a:t>
            </a:r>
          </a:p>
          <a:p>
            <a:pPr algn="ctr"/>
            <a:r>
              <a:rPr lang="en-US" i="1" dirty="0" smtClean="0"/>
              <a:t>‘4D </a:t>
            </a:r>
            <a:r>
              <a:rPr lang="en-US" i="1" dirty="0" err="1" smtClean="0"/>
              <a:t>WxCube</a:t>
            </a:r>
            <a:r>
              <a:rPr lang="en-US" i="1" dirty="0" smtClean="0"/>
              <a:t>’</a:t>
            </a:r>
            <a:br>
              <a:rPr lang="en-US" i="1" dirty="0" smtClean="0"/>
            </a:br>
            <a:r>
              <a:rPr lang="en-US" i="1" dirty="0" smtClean="0"/>
              <a:t>‘Common Support Service’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881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Integration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8924"/>
            <a:ext cx="7010400" cy="29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148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0</a:t>
            </a:r>
            <a:endParaRPr lang="en-GB" sz="7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62600" y="5181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“Swivel chair integration”</a:t>
            </a:r>
            <a:endParaRPr lang="en-US" dirty="0" smtClean="0"/>
          </a:p>
          <a:p>
            <a:pPr algn="ctr"/>
            <a:r>
              <a:rPr lang="en-US" dirty="0"/>
              <a:t>L</a:t>
            </a:r>
            <a:r>
              <a:rPr lang="en-US" dirty="0" smtClean="0"/>
              <a:t>evel of integration to improve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0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Integration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26100"/>
              </p:ext>
            </p:extLst>
          </p:nvPr>
        </p:nvGraphicFramePr>
        <p:xfrm>
          <a:off x="1295400" y="1295400"/>
          <a:ext cx="5182237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Visio" r:id="rId3" imgW="7870526" imgH="3125511" progId="Visio.Drawing.11">
                  <p:embed/>
                </p:oleObj>
              </mc:Choice>
              <mc:Fallback>
                <p:oleObj name="Visio" r:id="rId3" imgW="7870526" imgH="31255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5182237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160019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I</a:t>
            </a:r>
            <a:endParaRPr lang="en-GB" sz="7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426116"/>
              </p:ext>
            </p:extLst>
          </p:nvPr>
        </p:nvGraphicFramePr>
        <p:xfrm>
          <a:off x="1340075" y="3733800"/>
          <a:ext cx="620372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Visio" r:id="rId5" imgW="9816655" imgH="3125534" progId="Visio.Drawing.11">
                  <p:embed/>
                </p:oleObj>
              </mc:Choice>
              <mc:Fallback>
                <p:oleObj name="Visio" r:id="rId5" imgW="9816655" imgH="31255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075" y="3733800"/>
                        <a:ext cx="620372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413367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2</a:t>
            </a:r>
            <a:endParaRPr lang="en-GB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8952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*one example of how ‘other info’ feeds into the chain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074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Integration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838325"/>
              </p:ext>
            </p:extLst>
          </p:nvPr>
        </p:nvGraphicFramePr>
        <p:xfrm>
          <a:off x="1733550" y="2181225"/>
          <a:ext cx="5734050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Visio" r:id="rId3" imgW="7996978" imgH="3125511" progId="Visio.Drawing.11">
                  <p:embed/>
                </p:oleObj>
              </mc:Choice>
              <mc:Fallback>
                <p:oleObj name="Visio" r:id="rId3" imgW="7996978" imgH="312551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181225"/>
                        <a:ext cx="5734050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148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3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400365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Integration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90800" y="914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changes </a:t>
            </a:r>
            <a:r>
              <a:rPr lang="en-US" sz="2800" b="1" dirty="0" err="1" smtClean="0"/>
              <a:t>btn</a:t>
            </a:r>
            <a:r>
              <a:rPr lang="en-US" sz="2800" b="1" dirty="0" smtClean="0"/>
              <a:t> 2 and 3</a:t>
            </a:r>
            <a:endParaRPr lang="en-GB" sz="28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1475"/>
            <a:ext cx="19145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844722"/>
            <a:ext cx="1549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276600" y="2362200"/>
            <a:ext cx="2971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066800" y="1739900"/>
            <a:ext cx="1457325" cy="10795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3581400" cy="506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86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Levels of Integration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2124075"/>
            <a:ext cx="57340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14800" y="9144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4</a:t>
            </a:r>
            <a:endParaRPr lang="en-GB" sz="7200" b="1" dirty="0"/>
          </a:p>
        </p:txBody>
      </p:sp>
    </p:spTree>
    <p:extLst>
      <p:ext uri="{BB962C8B-B14F-4D97-AF65-F5344CB8AC3E}">
        <p14:creationId xmlns:p14="http://schemas.microsoft.com/office/powerpoint/2010/main" val="25670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WXXM and IWXXM evolution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Current Development Status</a:t>
            </a:r>
          </a:p>
          <a:p>
            <a:pPr lvl="1"/>
            <a:r>
              <a:rPr lang="en-US" dirty="0" smtClean="0"/>
              <a:t>Proposed Timeline</a:t>
            </a:r>
          </a:p>
          <a:p>
            <a:r>
              <a:rPr lang="en-US" dirty="0" smtClean="0"/>
              <a:t>The Digital ATM Context</a:t>
            </a:r>
          </a:p>
          <a:p>
            <a:pPr lvl="1"/>
            <a:r>
              <a:rPr lang="en-US" dirty="0" smtClean="0"/>
              <a:t>Developments in ICAO</a:t>
            </a:r>
          </a:p>
          <a:p>
            <a:pPr lvl="1"/>
            <a:r>
              <a:rPr lang="en-US" baseline="30000" dirty="0" smtClean="0"/>
              <a:t>‘</a:t>
            </a:r>
            <a:r>
              <a:rPr lang="en-US" dirty="0" smtClean="0"/>
              <a:t>Observations’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8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10200" y="4419600"/>
            <a:ext cx="3733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WXXM/IWXXM and MET-ATM Integration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5527"/>
              </p:ext>
            </p:extLst>
          </p:nvPr>
        </p:nvGraphicFramePr>
        <p:xfrm>
          <a:off x="609600" y="2209800"/>
          <a:ext cx="8001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Visio" r:id="rId3" imgW="8228457" imgH="1595628" progId="Visio.Drawing.11">
                  <p:embed/>
                </p:oleObj>
              </mc:Choice>
              <mc:Fallback>
                <p:oleObj name="Visio" r:id="rId3" imgW="8228457" imgH="15956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8001000" cy="1600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9660" y="1143000"/>
            <a:ext cx="3761559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096000" y="4572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Sufficient for up to level 2</a:t>
            </a:r>
            <a:endParaRPr lang="en-GB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121254"/>
              </p:ext>
            </p:extLst>
          </p:nvPr>
        </p:nvGraphicFramePr>
        <p:xfrm>
          <a:off x="5535254" y="4887793"/>
          <a:ext cx="3601658" cy="1144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Visio" r:id="rId5" imgW="9816655" imgH="3125534" progId="Visio.Drawing.11">
                  <p:embed/>
                </p:oleObj>
              </mc:Choice>
              <mc:Fallback>
                <p:oleObj name="Visio" r:id="rId5" imgW="9816655" imgH="312553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254" y="4887793"/>
                        <a:ext cx="3601658" cy="11446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133600" y="47244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WXXM/IWXXM</a:t>
            </a:r>
            <a:endParaRPr lang="en-GB" sz="2400" b="1" dirty="0"/>
          </a:p>
        </p:txBody>
      </p:sp>
      <p:sp>
        <p:nvSpPr>
          <p:cNvPr id="13" name="Down Arrow 12"/>
          <p:cNvSpPr/>
          <p:nvPr/>
        </p:nvSpPr>
        <p:spPr>
          <a:xfrm rot="12121363">
            <a:off x="3539069" y="3328104"/>
            <a:ext cx="902180" cy="14431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9382425">
            <a:off x="2459892" y="3297101"/>
            <a:ext cx="232456" cy="144319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3756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NextGen / SESAR notions:</a:t>
            </a:r>
          </a:p>
          <a:p>
            <a:pPr algn="ctr"/>
            <a:r>
              <a:rPr lang="en-US" i="1" dirty="0" smtClean="0"/>
              <a:t>‘4D </a:t>
            </a:r>
            <a:r>
              <a:rPr lang="en-US" i="1" dirty="0" err="1" smtClean="0"/>
              <a:t>WxCube</a:t>
            </a:r>
            <a:r>
              <a:rPr lang="en-US" i="1" dirty="0" smtClean="0"/>
              <a:t>’</a:t>
            </a:r>
            <a:br>
              <a:rPr lang="en-US" i="1" dirty="0" smtClean="0"/>
            </a:br>
            <a:r>
              <a:rPr lang="en-US" i="1" dirty="0" smtClean="0"/>
              <a:t>‘Common Support Service’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68291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SESAR / NextGen Ambition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69580"/>
              </p:ext>
            </p:extLst>
          </p:nvPr>
        </p:nvGraphicFramePr>
        <p:xfrm>
          <a:off x="779987" y="2057400"/>
          <a:ext cx="7678213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Visio" r:id="rId3" imgW="7957566" imgH="3078099" progId="Visio.Drawing.11">
                  <p:embed/>
                </p:oleObj>
              </mc:Choice>
              <mc:Fallback>
                <p:oleObj name="Visio" r:id="rId3" imgW="7957566" imgH="30780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87" y="2057400"/>
                        <a:ext cx="7678213" cy="297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05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1" y="0"/>
            <a:ext cx="921173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588" y="-22086"/>
            <a:ext cx="896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‘ ATM Impact assessment engine’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905000"/>
            <a:ext cx="609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19362048">
            <a:off x="5188537" y="1466621"/>
            <a:ext cx="152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19362048">
            <a:off x="3266221" y="1056175"/>
            <a:ext cx="15240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6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2" y="1"/>
            <a:ext cx="9147572" cy="617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-22086"/>
            <a:ext cx="8965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Information Management / Exchange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534561"/>
            <a:ext cx="523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elements in place….</a:t>
            </a:r>
            <a:endParaRPr lang="en-GB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move towards Digital ATM?</a:t>
            </a:r>
            <a:endParaRPr lang="en-GB" dirty="0"/>
          </a:p>
        </p:txBody>
      </p:sp>
      <p:pic>
        <p:nvPicPr>
          <p:cNvPr id="13314" name="Picture 2" descr="http://www.bizpodcasting.com/uploads/confused-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505006" cy="45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2" y="1676400"/>
            <a:ext cx="4486275" cy="38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2303353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WXXM/IWXXM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3155361"/>
            <a:ext cx="7619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AIXM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25185" y="38100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IXM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77585" y="4572000"/>
            <a:ext cx="6468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….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49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4486275" cy="38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Observations, </a:t>
            </a:r>
            <a:r>
              <a:rPr lang="en-US" dirty="0" err="1" smtClean="0"/>
              <a:t>ctd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938338" y="2303353"/>
            <a:ext cx="16764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WXXM/IWXXM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95538" y="3155361"/>
            <a:ext cx="76199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AIXM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58323" y="3810000"/>
            <a:ext cx="762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IXM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0723" y="4572000"/>
            <a:ext cx="6468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….</a:t>
            </a:r>
            <a:endParaRPr lang="en-GB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252538" y="1524000"/>
            <a:ext cx="6291262" cy="4191000"/>
            <a:chOff x="1252538" y="1524000"/>
            <a:chExt cx="6291262" cy="4191000"/>
          </a:xfrm>
        </p:grpSpPr>
        <p:sp>
          <p:nvSpPr>
            <p:cNvPr id="7" name="Rectangle 6"/>
            <p:cNvSpPr/>
            <p:nvPr/>
          </p:nvSpPr>
          <p:spPr>
            <a:xfrm>
              <a:off x="1252538" y="1524000"/>
              <a:ext cx="6291262" cy="4191000"/>
            </a:xfrm>
            <a:prstGeom prst="rect">
              <a:avLst/>
            </a:prstGeom>
            <a:noFill/>
            <a:ln w="762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00600" y="1554540"/>
              <a:ext cx="2743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ATM Information and Services Reference Framework </a:t>
              </a:r>
              <a:endParaRPr lang="en-GB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0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Observations, </a:t>
            </a:r>
            <a:r>
              <a:rPr lang="en-US" dirty="0" err="1" smtClean="0"/>
              <a:t>ctd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295400"/>
            <a:ext cx="541020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3200400" y="2667000"/>
            <a:ext cx="4114800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2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WXXM and IWXXM evolution</a:t>
            </a:r>
          </a:p>
          <a:p>
            <a:pPr lvl="1"/>
            <a:r>
              <a:rPr lang="en-US" dirty="0" smtClean="0"/>
              <a:t>Recent Developments</a:t>
            </a:r>
          </a:p>
          <a:p>
            <a:pPr lvl="1"/>
            <a:r>
              <a:rPr lang="en-US" dirty="0" smtClean="0"/>
              <a:t>Current Development Status</a:t>
            </a:r>
          </a:p>
          <a:p>
            <a:pPr lvl="1"/>
            <a:r>
              <a:rPr lang="en-US" dirty="0" smtClean="0"/>
              <a:t>Proposed Timeline</a:t>
            </a:r>
          </a:p>
          <a:p>
            <a:r>
              <a:rPr lang="en-US" dirty="0" smtClean="0"/>
              <a:t>The Digital ATM Context</a:t>
            </a:r>
          </a:p>
          <a:p>
            <a:pPr lvl="1"/>
            <a:r>
              <a:rPr lang="en-US" dirty="0" smtClean="0"/>
              <a:t>Developments in ICAO</a:t>
            </a:r>
          </a:p>
          <a:p>
            <a:pPr lvl="1"/>
            <a:r>
              <a:rPr lang="en-US" baseline="30000" dirty="0" smtClean="0"/>
              <a:t>‘</a:t>
            </a:r>
            <a:r>
              <a:rPr lang="en-US" dirty="0" smtClean="0"/>
              <a:t>Observations’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</a:rPr>
              <a:t>Questions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WMO and ICAO are jointly moving forward to enable data centric weather </a:t>
            </a:r>
            <a:r>
              <a:rPr lang="en-US" dirty="0" smtClean="0"/>
              <a:t>exchange</a:t>
            </a:r>
            <a:endParaRPr lang="en-US" dirty="0"/>
          </a:p>
          <a:p>
            <a:r>
              <a:rPr lang="en-US" dirty="0"/>
              <a:t>WXXM is key to data centric concepts and applications &amp; </a:t>
            </a:r>
            <a:r>
              <a:rPr lang="en-US" dirty="0" err="1"/>
              <a:t>NextGen</a:t>
            </a:r>
            <a:r>
              <a:rPr lang="en-US" dirty="0"/>
              <a:t>/SESAR support</a:t>
            </a:r>
          </a:p>
          <a:p>
            <a:pPr lvl="1"/>
            <a:r>
              <a:rPr lang="en-US" sz="2000" dirty="0"/>
              <a:t>The World Meteorological Organization (WMO) establishes the basis for global MET/</a:t>
            </a:r>
            <a:r>
              <a:rPr lang="en-US" sz="2000" dirty="0" err="1"/>
              <a:t>Wx</a:t>
            </a:r>
            <a:r>
              <a:rPr lang="en-US" sz="2000" dirty="0"/>
              <a:t> information exchange</a:t>
            </a:r>
          </a:p>
          <a:p>
            <a:pPr lvl="1"/>
            <a:r>
              <a:rPr lang="en-US" sz="2000" dirty="0"/>
              <a:t>ICAO establishes the basis for Meteorological Service for International Air Navigation (ICAO Annex 3)</a:t>
            </a:r>
          </a:p>
          <a:p>
            <a:pPr lvl="1"/>
            <a:r>
              <a:rPr lang="en-US" sz="2000" dirty="0"/>
              <a:t>Open Geospatial Consortium (OGC) provides the forum for establishing open standards for exchanges of geospatial referenced </a:t>
            </a:r>
            <a:r>
              <a:rPr lang="en-US" sz="2000" dirty="0" smtClean="0"/>
              <a:t>information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WXXM Evolution</a:t>
            </a:r>
          </a:p>
        </p:txBody>
      </p:sp>
    </p:spTree>
    <p:extLst>
      <p:ext uri="{BB962C8B-B14F-4D97-AF65-F5344CB8AC3E}">
        <p14:creationId xmlns:p14="http://schemas.microsoft.com/office/powerpoint/2010/main" val="27182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464915"/>
            <a:ext cx="7467600" cy="1040285"/>
          </a:xfrm>
          <a:prstGeom prst="rect">
            <a:avLst/>
          </a:prstGeom>
          <a:ln>
            <a:solidFill>
              <a:schemeClr val="accent1">
                <a:alpha val="21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000000"/>
                </a:solidFill>
                <a:latin typeface="Arial"/>
                <a:hlinkClick r:id="rId2"/>
              </a:rPr>
              <a:t>http://www.wxxm.aero</a:t>
            </a:r>
            <a:endParaRPr lang="en-US" sz="2800" b="0" kern="0" dirty="0">
              <a:solidFill>
                <a:srgbClr val="000000"/>
              </a:solidFill>
              <a:latin typeface="Arial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b="0" kern="0" dirty="0" smtClean="0">
                <a:solidFill>
                  <a:srgbClr val="000000"/>
                </a:solidFill>
                <a:latin typeface="Arial"/>
                <a:hlinkClick r:id="rId3"/>
              </a:rPr>
              <a:t>https://wiki.ucar.edu/display/NNEWD/WXXM</a:t>
            </a:r>
            <a:endParaRPr lang="en-US" sz="2800" b="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ICAO and WMO Packages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14400" y="1219200"/>
            <a:ext cx="1888624" cy="1888624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914400" y="3962400"/>
            <a:ext cx="1888624" cy="188862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7" name="Straight Connector 16"/>
          <p:cNvCxnSpPr/>
          <p:nvPr/>
        </p:nvCxnSpPr>
        <p:spPr>
          <a:xfrm>
            <a:off x="914400" y="35814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55891" y="2743200"/>
            <a:ext cx="51261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Simple Aeronautical Features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SAF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>
                <a:latin typeface="Calibri"/>
                <a:cs typeface="Calibri"/>
              </a:rPr>
              <a:t>Simplified features from the </a:t>
            </a:r>
            <a:r>
              <a:rPr lang="en-US" sz="1800" b="0" dirty="0" smtClean="0">
                <a:latin typeface="Calibri"/>
                <a:cs typeface="Calibri"/>
              </a:rPr>
              <a:t>aeronautical domain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55891" y="1724799"/>
            <a:ext cx="58881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ICAO </a:t>
            </a:r>
            <a:r>
              <a:rPr lang="en-US" sz="2000" i="1" dirty="0" smtClean="0">
                <a:latin typeface="Calibri"/>
                <a:cs typeface="Calibri"/>
              </a:rPr>
              <a:t>Meteorological </a:t>
            </a:r>
            <a:r>
              <a:rPr lang="en-US" sz="2000" i="1" dirty="0" smtClean="0">
                <a:latin typeface="Calibri"/>
                <a:cs typeface="Calibri"/>
              </a:rPr>
              <a:t>Information Exchange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IWXXM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METAR, SPECI, TAF, and SIGMET representations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97309" y="4456093"/>
            <a:ext cx="5846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Meteorological Community Exchange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METCE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WMO logical data model, specifically Observations and Measurements (O&amp;M) specializations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5418892"/>
            <a:ext cx="5867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Calibri"/>
                <a:cs typeface="Calibri"/>
              </a:rPr>
              <a:t>Observable Property Model</a:t>
            </a:r>
            <a:r>
              <a:rPr lang="en-US" sz="2000" dirty="0" smtClean="0">
                <a:latin typeface="Calibri"/>
                <a:cs typeface="Calibri"/>
              </a:rPr>
              <a:t> (</a:t>
            </a:r>
            <a:r>
              <a:rPr lang="en-US" sz="2000" dirty="0" smtClean="0">
                <a:solidFill>
                  <a:srgbClr val="558ED5"/>
                </a:solidFill>
                <a:latin typeface="Calibri"/>
                <a:cs typeface="Calibri"/>
              </a:rPr>
              <a:t>OPM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Qualifications and constraints on observed properties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5891" y="914400"/>
            <a:ext cx="512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ICAO Responsibility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Aviation requirements and regulation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3733800"/>
            <a:ext cx="5126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/>
                <a:cs typeface="Calibri"/>
              </a:rPr>
              <a:t>WMO Responsibility</a:t>
            </a:r>
          </a:p>
          <a:p>
            <a:r>
              <a:rPr lang="en-US" sz="1800" b="0" dirty="0" smtClean="0">
                <a:latin typeface="Calibri"/>
                <a:cs typeface="Calibri"/>
              </a:rPr>
              <a:t>Weather regulation and technical implementation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4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Standards Relationship</a:t>
            </a:r>
          </a:p>
        </p:txBody>
      </p:sp>
      <p:sp>
        <p:nvSpPr>
          <p:cNvPr id="31" name="Right Brace 30"/>
          <p:cNvSpPr>
            <a:spLocks/>
          </p:cNvSpPr>
          <p:nvPr/>
        </p:nvSpPr>
        <p:spPr bwMode="auto">
          <a:xfrm rot="10800000">
            <a:off x="4683548" y="1751796"/>
            <a:ext cx="190500" cy="47116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74048" y="1699736"/>
            <a:ext cx="19839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2"/>
                </a:solidFill>
                <a:latin typeface="+mj-lt"/>
              </a:rPr>
              <a:t>ICAO Annex 3 products: </a:t>
            </a:r>
          </a:p>
          <a:p>
            <a:pPr eaLnBrk="0" hangingPunct="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METAR/SPECI, </a:t>
            </a:r>
          </a:p>
          <a:p>
            <a:pPr eaLnBrk="0" hangingPunct="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TAF, SIGMET</a:t>
            </a:r>
            <a:endParaRPr lang="en-US" sz="1400" b="1" dirty="0">
              <a:latin typeface="+mj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429000" y="1371600"/>
            <a:ext cx="1197398" cy="1295400"/>
            <a:chOff x="915863" y="3183375"/>
            <a:chExt cx="911648" cy="916139"/>
          </a:xfrm>
        </p:grpSpPr>
        <p:sp>
          <p:nvSpPr>
            <p:cNvPr id="44" name="Rectangle 43"/>
            <p:cNvSpPr/>
            <p:nvPr/>
          </p:nvSpPr>
          <p:spPr bwMode="auto">
            <a:xfrm>
              <a:off x="937550" y="3183375"/>
              <a:ext cx="864006" cy="90456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i="1" kern="0" dirty="0">
                <a:solidFill>
                  <a:sysClr val="windowText" lastClr="000000"/>
                </a:solidFill>
                <a:latin typeface="Calibri"/>
                <a:cs typeface="+mn-cs"/>
              </a:endParaRPr>
            </a:p>
          </p:txBody>
        </p:sp>
        <p:pic>
          <p:nvPicPr>
            <p:cNvPr id="45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80" y="3221210"/>
              <a:ext cx="628814" cy="519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Rectangle 45"/>
            <p:cNvSpPr/>
            <p:nvPr/>
          </p:nvSpPr>
          <p:spPr>
            <a:xfrm>
              <a:off x="915863" y="3760960"/>
              <a:ext cx="9116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1200"/>
                </a:spcAft>
                <a:defRPr/>
              </a:pPr>
              <a:r>
                <a:rPr lang="en-GB" sz="1600" b="1" i="1" kern="0" dirty="0" smtClean="0">
                  <a:latin typeface="+mn-lt"/>
                  <a:ea typeface="Times New Roman"/>
                  <a:cs typeface="+mn-cs"/>
                </a:rPr>
                <a:t>IWXXM</a:t>
              </a:r>
              <a:endParaRPr lang="en-GB" sz="1600" b="1" i="1" kern="0" dirty="0">
                <a:latin typeface="+mn-lt"/>
                <a:ea typeface="Times New Roman"/>
                <a:cs typeface="+mn-cs"/>
              </a:endParaRPr>
            </a:p>
          </p:txBody>
        </p:sp>
      </p:grpSp>
      <p:sp>
        <p:nvSpPr>
          <p:cNvPr id="47" name="Right Brace 46"/>
          <p:cNvSpPr>
            <a:spLocks/>
          </p:cNvSpPr>
          <p:nvPr/>
        </p:nvSpPr>
        <p:spPr bwMode="auto">
          <a:xfrm rot="10800000">
            <a:off x="1940348" y="3517553"/>
            <a:ext cx="190500" cy="853899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130848" y="3465493"/>
            <a:ext cx="1983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2"/>
                </a:solidFill>
                <a:latin typeface="+mj-lt"/>
              </a:rPr>
              <a:t>US Specializations of ICAO Annex 3 products: </a:t>
            </a:r>
          </a:p>
          <a:p>
            <a:pPr eaLnBrk="0" hangingPunct="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US METAR/SPECI, </a:t>
            </a:r>
          </a:p>
          <a:p>
            <a:pPr eaLnBrk="0" hangingPunct="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   US TAF, US SIGMET</a:t>
            </a:r>
            <a:endParaRPr lang="en-US" sz="1400" b="1" dirty="0"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3351060"/>
            <a:ext cx="1102148" cy="1285721"/>
            <a:chOff x="762000" y="3351060"/>
            <a:chExt cx="1102148" cy="1285721"/>
          </a:xfrm>
        </p:grpSpPr>
        <p:grpSp>
          <p:nvGrpSpPr>
            <p:cNvPr id="49" name="Group 48"/>
            <p:cNvGrpSpPr/>
            <p:nvPr/>
          </p:nvGrpSpPr>
          <p:grpSpPr>
            <a:xfrm>
              <a:off x="762000" y="3351060"/>
              <a:ext cx="1102148" cy="1285721"/>
              <a:chOff x="915863" y="3183375"/>
              <a:chExt cx="911648" cy="1162360"/>
            </a:xfrm>
          </p:grpSpPr>
          <p:sp>
            <p:nvSpPr>
              <p:cNvPr id="50" name="Rectangle 49"/>
              <p:cNvSpPr/>
              <p:nvPr/>
            </p:nvSpPr>
            <p:spPr bwMode="auto">
              <a:xfrm>
                <a:off x="937550" y="3183375"/>
                <a:ext cx="864006" cy="111668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b="1" i="1" kern="0" dirty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15863" y="3760960"/>
                <a:ext cx="91164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GB" sz="1600" b="1" i="1" kern="0" dirty="0" smtClean="0">
                    <a:latin typeface="+mn-lt"/>
                    <a:ea typeface="Times New Roman"/>
                    <a:cs typeface="+mn-cs"/>
                  </a:rPr>
                  <a:t>IWXXM-US</a:t>
                </a:r>
                <a:endParaRPr lang="en-GB" sz="1600" b="1" i="1" kern="0" dirty="0">
                  <a:latin typeface="+mn-lt"/>
                  <a:ea typeface="Times New Roman"/>
                  <a:cs typeface="+mn-cs"/>
                </a:endParaRPr>
              </a:p>
            </p:txBody>
          </p:sp>
        </p:grpSp>
        <p:pic>
          <p:nvPicPr>
            <p:cNvPr id="1026" name="Picture 2" descr="File:Flag of the United States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09" y="3484302"/>
              <a:ext cx="784003" cy="41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Right Brace 52"/>
          <p:cNvSpPr>
            <a:spLocks/>
          </p:cNvSpPr>
          <p:nvPr/>
        </p:nvSpPr>
        <p:spPr bwMode="auto">
          <a:xfrm rot="10800000">
            <a:off x="6436148" y="3352799"/>
            <a:ext cx="190500" cy="123346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626648" y="3276600"/>
            <a:ext cx="1983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tx2"/>
                </a:solidFill>
                <a:latin typeface="+mj-lt"/>
              </a:rPr>
              <a:t>Next-generation aviation weather products: </a:t>
            </a:r>
          </a:p>
          <a:p>
            <a:pPr eaLnBrk="0" hangingPunct="0"/>
            <a:r>
              <a:rPr lang="en-US" sz="1400" dirty="0" smtClean="0">
                <a:latin typeface="+mj-lt"/>
              </a:rPr>
              <a:t>    Contours, aircraft         reports, gust front, motion vector, etc.</a:t>
            </a:r>
            <a:endParaRPr lang="en-US" sz="1400" b="1" dirty="0">
              <a:latin typeface="+mj-lt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990600" y="2971800"/>
            <a:ext cx="7086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257799" y="3351060"/>
            <a:ext cx="1102147" cy="1233461"/>
            <a:chOff x="5257799" y="3352798"/>
            <a:chExt cx="1102147" cy="1233461"/>
          </a:xfrm>
        </p:grpSpPr>
        <p:grpSp>
          <p:nvGrpSpPr>
            <p:cNvPr id="56" name="Group 55"/>
            <p:cNvGrpSpPr/>
            <p:nvPr/>
          </p:nvGrpSpPr>
          <p:grpSpPr>
            <a:xfrm>
              <a:off x="5257799" y="3352798"/>
              <a:ext cx="1102147" cy="1233461"/>
              <a:chOff x="915863" y="3183375"/>
              <a:chExt cx="911648" cy="1072747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937550" y="3183375"/>
                <a:ext cx="864006" cy="1072747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600" b="1" i="1" kern="0" dirty="0">
                  <a:solidFill>
                    <a:sysClr val="windowText" lastClr="00000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915863" y="3911621"/>
                <a:ext cx="9116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1200"/>
                  </a:spcAft>
                  <a:defRPr/>
                </a:pPr>
                <a:r>
                  <a:rPr lang="en-GB" sz="1600" b="1" i="1" kern="0" dirty="0" smtClean="0">
                    <a:latin typeface="+mn-lt"/>
                    <a:ea typeface="Times New Roman"/>
                    <a:cs typeface="+mn-cs"/>
                  </a:rPr>
                  <a:t>WXXM</a:t>
                </a:r>
                <a:endParaRPr lang="en-GB" sz="1600" b="1" i="1" kern="0" dirty="0">
                  <a:latin typeface="+mn-lt"/>
                  <a:ea typeface="Times New Roman"/>
                  <a:cs typeface="+mn-cs"/>
                </a:endParaRPr>
              </a:p>
            </p:txBody>
          </p:sp>
        </p:grpSp>
        <p:pic>
          <p:nvPicPr>
            <p:cNvPr id="1029" name="Picture 5" descr="D:\braeckel\Dropbox\doc\images\eurocontrol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699" y="3537738"/>
              <a:ext cx="530701" cy="500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braeckel\Dropbox\doc\images\faa-logo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4719" y="3526183"/>
              <a:ext cx="455290" cy="469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094124" y="5235714"/>
            <a:ext cx="4955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Next-generation products may feed into IWXXM over time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09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53" grpId="0" animBg="1"/>
      <p:bldP spid="54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ICAO Annex 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2286000"/>
            <a:ext cx="4580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/>
                <a:cs typeface="Calibri"/>
              </a:rPr>
              <a:t>under </a:t>
            </a:r>
            <a:r>
              <a:rPr lang="en-US" b="0" i="1" dirty="0">
                <a:latin typeface="Calibri"/>
                <a:cs typeface="Calibri"/>
              </a:rPr>
              <a:t>bilateral agreements </a:t>
            </a:r>
            <a:r>
              <a:rPr lang="en-US" b="0" dirty="0">
                <a:latin typeface="Calibri"/>
                <a:cs typeface="Calibri"/>
              </a:rPr>
              <a:t>between </a:t>
            </a:r>
            <a:r>
              <a:rPr lang="en-US" b="0" i="1" dirty="0">
                <a:solidFill>
                  <a:prstClr val="black"/>
                </a:solidFill>
                <a:latin typeface="Calibri"/>
                <a:cs typeface="Calibri"/>
              </a:rPr>
              <a:t>States in a position to do so</a:t>
            </a:r>
            <a:r>
              <a:rPr lang="en-US" b="0" dirty="0">
                <a:solidFill>
                  <a:prstClr val="black"/>
                </a:solidFill>
                <a:latin typeface="Calibri"/>
                <a:cs typeface="Calibri"/>
              </a:rPr>
              <a:t>, states</a:t>
            </a:r>
            <a:r>
              <a:rPr lang="en-US" b="0" i="1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US" b="0" dirty="0" smtClean="0">
                <a:latin typeface="+mj-lt"/>
              </a:rPr>
              <a:t>may exchange METAR</a:t>
            </a:r>
            <a:r>
              <a:rPr lang="en-US" b="0" dirty="0">
                <a:latin typeface="+mj-lt"/>
              </a:rPr>
              <a:t>, SPECI, </a:t>
            </a:r>
            <a:r>
              <a:rPr lang="en-US" b="0" dirty="0" smtClean="0">
                <a:latin typeface="+mj-lt"/>
              </a:rPr>
              <a:t>TAF </a:t>
            </a:r>
            <a:r>
              <a:rPr lang="en-US" b="0" dirty="0">
                <a:latin typeface="+mj-lt"/>
              </a:rPr>
              <a:t>and SIGMET </a:t>
            </a:r>
            <a:r>
              <a:rPr lang="en-US" b="0" dirty="0" smtClean="0">
                <a:latin typeface="+mj-lt"/>
              </a:rPr>
              <a:t>in XML/GML form in addition to traditional forms </a:t>
            </a:r>
          </a:p>
          <a:p>
            <a:r>
              <a:rPr lang="en-US" b="0" dirty="0" smtClean="0">
                <a:latin typeface="+mj-lt"/>
              </a:rPr>
              <a:t>(November 2013 - Amendment 76)</a:t>
            </a:r>
            <a:endParaRPr lang="en-US" b="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5" name="Picture 4" descr="icao-anne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00" y="1066800"/>
            <a:ext cx="364282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1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33"/>
          <p:cNvSpPr>
            <a:spLocks noChangeArrowheads="1"/>
          </p:cNvSpPr>
          <p:nvPr/>
        </p:nvSpPr>
        <p:spPr bwMode="auto">
          <a:xfrm>
            <a:off x="1069975" y="2285999"/>
            <a:ext cx="304800" cy="3202055"/>
          </a:xfrm>
          <a:prstGeom prst="upArrow">
            <a:avLst>
              <a:gd name="adj1" fmla="val 50000"/>
              <a:gd name="adj2" fmla="val 50012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7" name="Right Brace 17"/>
          <p:cNvSpPr>
            <a:spLocks/>
          </p:cNvSpPr>
          <p:nvPr/>
        </p:nvSpPr>
        <p:spPr bwMode="auto">
          <a:xfrm>
            <a:off x="6600825" y="5297555"/>
            <a:ext cx="190500" cy="3429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8" name="Right Brace 18"/>
          <p:cNvSpPr>
            <a:spLocks/>
          </p:cNvSpPr>
          <p:nvPr/>
        </p:nvSpPr>
        <p:spPr bwMode="auto">
          <a:xfrm>
            <a:off x="6600825" y="4192655"/>
            <a:ext cx="222250" cy="990599"/>
          </a:xfrm>
          <a:prstGeom prst="rightBrace">
            <a:avLst>
              <a:gd name="adj1" fmla="val 8321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0" name="Right Brace 19"/>
          <p:cNvSpPr>
            <a:spLocks/>
          </p:cNvSpPr>
          <p:nvPr/>
        </p:nvSpPr>
        <p:spPr bwMode="auto">
          <a:xfrm>
            <a:off x="6594475" y="3162300"/>
            <a:ext cx="190500" cy="41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1" name="Right Brace 20"/>
          <p:cNvSpPr>
            <a:spLocks/>
          </p:cNvSpPr>
          <p:nvPr/>
        </p:nvSpPr>
        <p:spPr bwMode="auto">
          <a:xfrm>
            <a:off x="6594475" y="2095500"/>
            <a:ext cx="190500" cy="41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67525" y="5334000"/>
            <a:ext cx="94929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 dirty="0" smtClean="0"/>
              <a:t>W3C / OMG</a:t>
            </a:r>
            <a:endParaRPr lang="en-US" sz="1100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67525" y="4572000"/>
            <a:ext cx="8620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 dirty="0"/>
              <a:t>ISO / OGC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867525" y="3683913"/>
            <a:ext cx="161614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 dirty="0"/>
              <a:t>World Meteorological</a:t>
            </a:r>
          </a:p>
          <a:p>
            <a:pPr eaLnBrk="0" hangingPunct="0"/>
            <a:r>
              <a:rPr lang="en-US" sz="1100" b="1" dirty="0"/>
              <a:t>Organization (WMO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67525" y="3150513"/>
            <a:ext cx="21242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100" b="1" dirty="0"/>
              <a:t>International Civil</a:t>
            </a:r>
          </a:p>
          <a:p>
            <a:pPr eaLnBrk="0" hangingPunct="0"/>
            <a:r>
              <a:rPr lang="en-US" sz="1100" b="1" dirty="0"/>
              <a:t>Aviation Organization (ICAO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26" name="TextBox 31"/>
          <p:cNvSpPr txBox="1">
            <a:spLocks noChangeArrowheads="1"/>
          </p:cNvSpPr>
          <p:nvPr/>
        </p:nvSpPr>
        <p:spPr bwMode="auto">
          <a:xfrm>
            <a:off x="6867525" y="2176462"/>
            <a:ext cx="18986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100" b="1" dirty="0"/>
              <a:t>Individual Organizations</a:t>
            </a:r>
          </a:p>
        </p:txBody>
      </p:sp>
      <p:sp>
        <p:nvSpPr>
          <p:cNvPr id="27" name="TextBox 37"/>
          <p:cNvSpPr txBox="1">
            <a:spLocks noChangeArrowheads="1"/>
          </p:cNvSpPr>
          <p:nvPr/>
        </p:nvSpPr>
        <p:spPr bwMode="auto">
          <a:xfrm>
            <a:off x="6442075" y="1447800"/>
            <a:ext cx="2295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u="sng" dirty="0"/>
              <a:t>Standards Governance Body</a:t>
            </a:r>
          </a:p>
        </p:txBody>
      </p:sp>
      <p:sp>
        <p:nvSpPr>
          <p:cNvPr id="28" name="TextBox 29"/>
          <p:cNvSpPr txBox="1">
            <a:spLocks noChangeArrowheads="1"/>
          </p:cNvSpPr>
          <p:nvPr/>
        </p:nvSpPr>
        <p:spPr bwMode="auto">
          <a:xfrm>
            <a:off x="536575" y="1295400"/>
            <a:ext cx="154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 u="sng" dirty="0"/>
              <a:t>Data Model</a:t>
            </a:r>
          </a:p>
          <a:p>
            <a:pPr algn="ctr" eaLnBrk="0" hangingPunct="0"/>
            <a:r>
              <a:rPr lang="en-US" sz="1200" b="1" u="sng" dirty="0"/>
              <a:t>Component Agility</a:t>
            </a: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803275" y="1828800"/>
            <a:ext cx="787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 b="1"/>
              <a:t>High</a:t>
            </a:r>
          </a:p>
          <a:p>
            <a:pPr algn="ctr" eaLnBrk="0" hangingPunct="0"/>
            <a:r>
              <a:rPr lang="en-US" sz="1100" b="1"/>
              <a:t>(months)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879475" y="5486400"/>
            <a:ext cx="6477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100" b="1" dirty="0"/>
              <a:t>Low</a:t>
            </a:r>
          </a:p>
          <a:p>
            <a:pPr algn="ctr" eaLnBrk="0" hangingPunct="0"/>
            <a:r>
              <a:rPr lang="en-US" sz="1100" b="1" dirty="0"/>
              <a:t>(years)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17675" y="2057400"/>
            <a:ext cx="14859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EU-Specific Components</a:t>
            </a:r>
            <a:endParaRPr lang="en-US" sz="1000" dirty="0"/>
          </a:p>
        </p:txBody>
      </p:sp>
      <p:sp>
        <p:nvSpPr>
          <p:cNvPr id="60" name="Rectangle 59"/>
          <p:cNvSpPr/>
          <p:nvPr/>
        </p:nvSpPr>
        <p:spPr>
          <a:xfrm>
            <a:off x="3337106" y="2057400"/>
            <a:ext cx="1578769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US-Specific Components 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>
          <a:xfrm>
            <a:off x="5029200" y="2057400"/>
            <a:ext cx="14859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Other Stakeholder Components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>
          <a:xfrm>
            <a:off x="1717675" y="3124200"/>
            <a:ext cx="480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/>
              <a:t>Operational </a:t>
            </a:r>
            <a:r>
              <a:rPr lang="en-US" sz="1000" dirty="0" smtClean="0"/>
              <a:t>ICAO Defined Aviation-Specific Weather Components (</a:t>
            </a:r>
            <a:r>
              <a:rPr lang="en-US" sz="1000" dirty="0" smtClean="0">
                <a:solidFill>
                  <a:srgbClr val="C00000"/>
                </a:solidFill>
              </a:rPr>
              <a:t>ICAO IWXXM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4" name="Rectangle 63"/>
          <p:cNvSpPr/>
          <p:nvPr/>
        </p:nvSpPr>
        <p:spPr>
          <a:xfrm>
            <a:off x="1717675" y="3657600"/>
            <a:ext cx="4800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General Purpose Weather Components (</a:t>
            </a:r>
            <a:r>
              <a:rPr lang="en-US" sz="1000" dirty="0" smtClean="0">
                <a:solidFill>
                  <a:srgbClr val="C00000"/>
                </a:solidFill>
              </a:rPr>
              <a:t>WMO METCE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65" name="Rectangle 64"/>
          <p:cNvSpPr/>
          <p:nvPr/>
        </p:nvSpPr>
        <p:spPr>
          <a:xfrm>
            <a:off x="4117975" y="4192655"/>
            <a:ext cx="24003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Observations and Measurements  </a:t>
            </a:r>
          </a:p>
          <a:p>
            <a:pPr algn="ctr"/>
            <a:r>
              <a:rPr lang="en-US" sz="1000" dirty="0" smtClean="0"/>
              <a:t>ISO 19156</a:t>
            </a:r>
            <a:endParaRPr lang="en-US" sz="1000" dirty="0"/>
          </a:p>
        </p:txBody>
      </p:sp>
      <p:sp>
        <p:nvSpPr>
          <p:cNvPr id="66" name="Rectangle 65"/>
          <p:cNvSpPr/>
          <p:nvPr/>
        </p:nvSpPr>
        <p:spPr>
          <a:xfrm>
            <a:off x="1738457" y="4192655"/>
            <a:ext cx="226521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GML </a:t>
            </a:r>
          </a:p>
          <a:p>
            <a:pPr algn="ctr"/>
            <a:r>
              <a:rPr lang="en-US" sz="1000" dirty="0" smtClean="0"/>
              <a:t> ISO 19136</a:t>
            </a:r>
            <a:endParaRPr lang="en-US" sz="1000" dirty="0"/>
          </a:p>
        </p:txBody>
      </p:sp>
      <p:sp>
        <p:nvSpPr>
          <p:cNvPr id="67" name="Rectangle 66"/>
          <p:cNvSpPr/>
          <p:nvPr/>
        </p:nvSpPr>
        <p:spPr>
          <a:xfrm>
            <a:off x="1717675" y="4726055"/>
            <a:ext cx="4800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ISO 19103, 19107, 19108, 19115, 19123, …</a:t>
            </a:r>
            <a:endParaRPr lang="en-US" sz="1000" dirty="0"/>
          </a:p>
        </p:txBody>
      </p:sp>
      <p:sp>
        <p:nvSpPr>
          <p:cNvPr id="68" name="Rectangle 67"/>
          <p:cNvSpPr/>
          <p:nvPr/>
        </p:nvSpPr>
        <p:spPr>
          <a:xfrm>
            <a:off x="1717675" y="5259455"/>
            <a:ext cx="2286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XML</a:t>
            </a:r>
            <a:endParaRPr lang="en-US" sz="1000" dirty="0"/>
          </a:p>
        </p:txBody>
      </p:sp>
      <p:sp>
        <p:nvSpPr>
          <p:cNvPr id="69" name="Right Brace 68"/>
          <p:cNvSpPr>
            <a:spLocks/>
          </p:cNvSpPr>
          <p:nvPr/>
        </p:nvSpPr>
        <p:spPr bwMode="auto">
          <a:xfrm>
            <a:off x="6594475" y="3697355"/>
            <a:ext cx="190500" cy="41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Models (today)</a:t>
            </a:r>
            <a:endParaRPr lang="en-US" dirty="0"/>
          </a:p>
        </p:txBody>
      </p:sp>
      <p:sp>
        <p:nvSpPr>
          <p:cNvPr id="31" name="Right Brace 30"/>
          <p:cNvSpPr>
            <a:spLocks/>
          </p:cNvSpPr>
          <p:nvPr/>
        </p:nvSpPr>
        <p:spPr bwMode="auto">
          <a:xfrm>
            <a:off x="6594475" y="2629884"/>
            <a:ext cx="190500" cy="419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67524" y="2617113"/>
            <a:ext cx="21242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100" b="1" dirty="0" smtClean="0"/>
              <a:t>EUROCONTROL (SJU), FAA, </a:t>
            </a:r>
          </a:p>
          <a:p>
            <a:pPr eaLnBrk="0" hangingPunct="0"/>
            <a:r>
              <a:rPr lang="en-US" sz="1100" b="1" dirty="0" smtClean="0"/>
              <a:t>and others</a:t>
            </a:r>
            <a:endParaRPr lang="en-US" sz="1100" b="1" dirty="0"/>
          </a:p>
        </p:txBody>
      </p:sp>
      <p:sp>
        <p:nvSpPr>
          <p:cNvPr id="34" name="Rectangle 33"/>
          <p:cNvSpPr/>
          <p:nvPr/>
        </p:nvSpPr>
        <p:spPr>
          <a:xfrm>
            <a:off x="1717675" y="2591784"/>
            <a:ext cx="4800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Other Aviation-Specific Weather Components (</a:t>
            </a:r>
            <a:r>
              <a:rPr lang="en-US" sz="1000" dirty="0" smtClean="0">
                <a:solidFill>
                  <a:srgbClr val="C00000"/>
                </a:solidFill>
              </a:rPr>
              <a:t>WXXM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4117975" y="5259455"/>
            <a:ext cx="24003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UML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1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IWXXM and WXXM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23837854"/>
              </p:ext>
            </p:extLst>
          </p:nvPr>
        </p:nvGraphicFramePr>
        <p:xfrm>
          <a:off x="685800" y="914400"/>
          <a:ext cx="7696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42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1219200"/>
            <a:ext cx="6096000" cy="37240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Incorporate ICAO and WMO Models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Observations and Measurements 2/ISO 19156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Measures and Quantities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Registry and semantics support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Remove the “</a:t>
            </a:r>
            <a:r>
              <a:rPr lang="en-US" sz="2000" b="0" dirty="0" err="1" smtClean="0">
                <a:solidFill>
                  <a:srgbClr val="000000"/>
                </a:solidFill>
              </a:rPr>
              <a:t>wx</a:t>
            </a:r>
            <a:r>
              <a:rPr lang="en-US" sz="2000" b="0" dirty="0">
                <a:solidFill>
                  <a:srgbClr val="000000"/>
                </a:solidFill>
              </a:rPr>
              <a:t>” </a:t>
            </a:r>
            <a:r>
              <a:rPr lang="en-US" sz="2000" b="0" dirty="0" smtClean="0">
                <a:solidFill>
                  <a:srgbClr val="000000"/>
                </a:solidFill>
              </a:rPr>
              <a:t>namespace</a:t>
            </a:r>
            <a:endParaRPr lang="en-US" sz="2000" b="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Weakly-typed products</a:t>
            </a:r>
          </a:p>
          <a:p>
            <a:pPr marL="8001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Emphasis on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(Possible) XML Schema 1.1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Open content model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Rules-based 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WXXM 2 Changes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486400" y="5174159"/>
            <a:ext cx="34290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en-US" sz="2000" b="0" dirty="0" smtClean="0">
                <a:solidFill>
                  <a:srgbClr val="000000"/>
                </a:solidFill>
              </a:rPr>
              <a:t>Will NOT include:</a:t>
            </a:r>
          </a:p>
          <a:p>
            <a:pPr marL="342900" indent="-342900" algn="r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GML 3.3</a:t>
            </a:r>
          </a:p>
        </p:txBody>
      </p:sp>
    </p:spTree>
    <p:extLst>
      <p:ext uri="{BB962C8B-B14F-4D97-AF65-F5344CB8AC3E}">
        <p14:creationId xmlns:p14="http://schemas.microsoft.com/office/powerpoint/2010/main" val="10160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966</Words>
  <Application>Microsoft Office PowerPoint</Application>
  <PresentationFormat>On-screen Show (4:3)</PresentationFormat>
  <Paragraphs>188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Visio</vt:lpstr>
      <vt:lpstr>PowerPoint Presentation</vt:lpstr>
      <vt:lpstr>Overview</vt:lpstr>
      <vt:lpstr>WXXM Evolution</vt:lpstr>
      <vt:lpstr>ICAO and WMO Packages</vt:lpstr>
      <vt:lpstr>Standards Relationship</vt:lpstr>
      <vt:lpstr>ICAO Annex 3</vt:lpstr>
      <vt:lpstr>Data Models (today)</vt:lpstr>
      <vt:lpstr>IWXXM and WXXM</vt:lpstr>
      <vt:lpstr>WXXM 2 Changes</vt:lpstr>
      <vt:lpstr>Timeline (proposed)</vt:lpstr>
      <vt:lpstr>Overview</vt:lpstr>
      <vt:lpstr>The Digital ATM Context</vt:lpstr>
      <vt:lpstr>MET–ATM Information Integration Functions (under discussion ICAO)</vt:lpstr>
      <vt:lpstr>MET–ATM Information Integration Functions (under discussion ICAO)</vt:lpstr>
      <vt:lpstr>Levels of Integration</vt:lpstr>
      <vt:lpstr>Levels of Integration</vt:lpstr>
      <vt:lpstr>Levels of Integration</vt:lpstr>
      <vt:lpstr>Levels of Integration</vt:lpstr>
      <vt:lpstr>Levels of Integration</vt:lpstr>
      <vt:lpstr>WXXM/IWXXM and MET-ATM Integration</vt:lpstr>
      <vt:lpstr>SESAR / NextGen Ambition</vt:lpstr>
      <vt:lpstr>PowerPoint Presentation</vt:lpstr>
      <vt:lpstr>PowerPoint Presentation</vt:lpstr>
      <vt:lpstr>Can we move towards Digital ATM?</vt:lpstr>
      <vt:lpstr>Observations</vt:lpstr>
      <vt:lpstr>Observations, ctd.</vt:lpstr>
      <vt:lpstr>Observations, ctd.</vt:lpstr>
      <vt:lpstr>Summary</vt:lpstr>
      <vt:lpstr>PowerPoint Presentation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Shannon</dc:creator>
  <cp:lastModifiedBy>HART Dennis</cp:lastModifiedBy>
  <cp:revision>40</cp:revision>
  <cp:lastPrinted>2013-08-26T18:51:38Z</cp:lastPrinted>
  <dcterms:created xsi:type="dcterms:W3CDTF">2012-06-25T19:22:03Z</dcterms:created>
  <dcterms:modified xsi:type="dcterms:W3CDTF">2013-09-05T09:47:36Z</dcterms:modified>
</cp:coreProperties>
</file>