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393" r:id="rId4"/>
    <p:sldId id="406" r:id="rId5"/>
    <p:sldId id="403" r:id="rId6"/>
    <p:sldId id="404" r:id="rId7"/>
    <p:sldId id="405" r:id="rId8"/>
    <p:sldId id="400" r:id="rId9"/>
    <p:sldId id="399" r:id="rId10"/>
    <p:sldId id="3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0BxlGN-YBj-q0bnZkSzFoaC1HbV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ixm.aero/sites/aixm.aero/files/imce/library/ccb_meetings/aixm_ccb_2017_11/fixm_briefing_to_the_aixm_ccb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12 April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</a:t>
            </a:r>
            <a:r>
              <a:rPr lang="en-US" dirty="0" smtClean="0">
                <a:solidFill>
                  <a:srgbClr val="FF0000"/>
                </a:solidFill>
              </a:rPr>
              <a:t> 07 May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/>
              <a:t>Summary of issues – current status</a:t>
            </a:r>
          </a:p>
          <a:p>
            <a:pPr lvl="2"/>
            <a:r>
              <a:rPr lang="en-US" dirty="0"/>
              <a:t>ICAO AIM interoperability project</a:t>
            </a:r>
          </a:p>
          <a:p>
            <a:pPr lvl="2"/>
            <a:r>
              <a:rPr lang="en-US" dirty="0"/>
              <a:t>AIP Data Set open interoperability topics</a:t>
            </a:r>
          </a:p>
          <a:p>
            <a:pPr lvl="2"/>
            <a:r>
              <a:rPr lang="en-US" dirty="0"/>
              <a:t>Feature identification properties list</a:t>
            </a: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issues – current status</a:t>
            </a:r>
          </a:p>
          <a:p>
            <a:r>
              <a:rPr lang="en-US" dirty="0" smtClean="0"/>
              <a:t>ICAO AIM interoperability project</a:t>
            </a:r>
          </a:p>
          <a:p>
            <a:r>
              <a:rPr lang="en-US" dirty="0" smtClean="0"/>
              <a:t>AIP </a:t>
            </a:r>
            <a:r>
              <a:rPr lang="en-US" dirty="0"/>
              <a:t>Data Set open interoperability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</a:t>
            </a:r>
            <a:r>
              <a:rPr lang="en-US" dirty="0" smtClean="0"/>
              <a:t>list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entries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Clean-up </a:t>
            </a:r>
            <a:r>
              <a:rPr lang="en-GB" dirty="0" smtClean="0">
                <a:solidFill>
                  <a:srgbClr val="FF0000"/>
                </a:solidFill>
              </a:rPr>
              <a:t>done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Status of each issue evaluated in relation with 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1) ICAO data sets – see column D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2) other use cases – see column E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ICAO AIM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10 – ‘Interoperability”</a:t>
            </a:r>
          </a:p>
          <a:p>
            <a:pPr lvl="1"/>
            <a:r>
              <a:rPr lang="en-GB" dirty="0" smtClean="0"/>
              <a:t>Initial draft of a problem description sheet provided by ICAO (ANB PCI section)</a:t>
            </a:r>
          </a:p>
          <a:p>
            <a:pPr lvl="1"/>
            <a:r>
              <a:rPr lang="en-GB" dirty="0" smtClean="0"/>
              <a:t>Sub-group of former AIS-AIMSG members involved in the review and further definition of the “job card”</a:t>
            </a:r>
          </a:p>
          <a:p>
            <a:pPr lvl="2"/>
            <a:r>
              <a:rPr lang="en-GB" dirty="0" smtClean="0"/>
              <a:t>Still an informal group, ICAO working on the formalisation of the ‘AIM Projects’ approach</a:t>
            </a:r>
          </a:p>
          <a:p>
            <a:pPr lvl="1"/>
            <a:r>
              <a:rPr lang="en-GB" dirty="0" smtClean="0"/>
              <a:t>Meeting in ICAO Montreal, 16-23 April</a:t>
            </a:r>
          </a:p>
          <a:p>
            <a:pPr lvl="2"/>
            <a:r>
              <a:rPr lang="en-GB" dirty="0" smtClean="0"/>
              <a:t>Review all proposed AIM project descriptions, including</a:t>
            </a:r>
          </a:p>
          <a:p>
            <a:pPr lvl="3"/>
            <a:r>
              <a:rPr lang="en-GB" sz="1400" dirty="0" smtClean="0"/>
              <a:t>…</a:t>
            </a:r>
          </a:p>
          <a:p>
            <a:pPr lvl="3"/>
            <a:r>
              <a:rPr lang="en-GB" sz="1400" dirty="0" smtClean="0"/>
              <a:t>Project 7 – NOTAM</a:t>
            </a:r>
          </a:p>
          <a:p>
            <a:pPr lvl="3"/>
            <a:r>
              <a:rPr lang="en-GB" sz="1400" dirty="0" smtClean="0"/>
              <a:t>…</a:t>
            </a:r>
          </a:p>
          <a:p>
            <a:pPr lvl="3"/>
            <a:r>
              <a:rPr lang="en-GB" sz="1400" dirty="0" smtClean="0"/>
              <a:t>Project </a:t>
            </a:r>
            <a:r>
              <a:rPr lang="en-GB" sz="1400" dirty="0"/>
              <a:t>9 – Data Sets</a:t>
            </a:r>
          </a:p>
          <a:p>
            <a:pPr lvl="3"/>
            <a:r>
              <a:rPr lang="en-GB" sz="1400" dirty="0" smtClean="0"/>
              <a:t>Project 10 – Interoperability</a:t>
            </a:r>
          </a:p>
          <a:p>
            <a:pPr lvl="3"/>
            <a:r>
              <a:rPr lang="en-GB" sz="1400" dirty="0" smtClean="0"/>
              <a:t>Project 11 – SWIM Service for data sets</a:t>
            </a:r>
          </a:p>
          <a:p>
            <a:pPr lvl="3"/>
            <a:r>
              <a:rPr lang="en-GB" sz="1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8026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718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</a:t>
            </a:r>
            <a:r>
              <a:rPr lang="en-GB" dirty="0" smtClean="0"/>
              <a:t>the </a:t>
            </a:r>
            <a:r>
              <a:rPr lang="en-GB" dirty="0"/>
              <a:t>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/>
              <a:t>Added recently:</a:t>
            </a:r>
          </a:p>
          <a:p>
            <a:pPr lvl="3"/>
            <a:r>
              <a:rPr lang="en-GB" dirty="0" smtClean="0"/>
              <a:t>Metadata</a:t>
            </a:r>
          </a:p>
          <a:p>
            <a:pPr lvl="3"/>
            <a:r>
              <a:rPr lang="en-GB" dirty="0" smtClean="0"/>
              <a:t>Format and distribution</a:t>
            </a:r>
          </a:p>
          <a:p>
            <a:pPr lvl="3"/>
            <a:r>
              <a:rPr lang="en-GB" dirty="0" smtClean="0"/>
              <a:t>Use of </a:t>
            </a:r>
            <a:r>
              <a:rPr lang="en-GB" dirty="0" err="1" smtClean="0"/>
              <a:t>nilReason</a:t>
            </a:r>
            <a:endParaRPr lang="en-GB" dirty="0" smtClean="0"/>
          </a:p>
          <a:p>
            <a:pPr lvl="3"/>
            <a:r>
              <a:rPr lang="en-GB" dirty="0" smtClean="0"/>
              <a:t>Allowed feature types</a:t>
            </a:r>
          </a:p>
          <a:p>
            <a:pPr lvl="2"/>
            <a:r>
              <a:rPr lang="en-GB" dirty="0" smtClean="0"/>
              <a:t>Open comments</a:t>
            </a:r>
          </a:p>
          <a:p>
            <a:pPr lvl="3"/>
            <a:r>
              <a:rPr lang="en-GB" dirty="0" smtClean="0"/>
              <a:t>See Use </a:t>
            </a:r>
            <a:r>
              <a:rPr lang="en-GB" smtClean="0"/>
              <a:t>of extensions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document…</a:t>
            </a:r>
          </a:p>
        </p:txBody>
      </p:sp>
    </p:spTree>
    <p:extLst>
      <p:ext uri="{BB962C8B-B14F-4D97-AF65-F5344CB8AC3E}">
        <p14:creationId xmlns:p14="http://schemas.microsoft.com/office/powerpoint/2010/main" val="20866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identifying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progress </a:t>
            </a:r>
            <a:r>
              <a:rPr lang="en-GB" strike="sngStrike" dirty="0" smtClean="0"/>
              <a:t>– looks almost finalised </a:t>
            </a:r>
          </a:p>
          <a:p>
            <a:pPr lvl="1"/>
            <a:r>
              <a:rPr lang="en-GB" sz="1400" dirty="0" smtClean="0"/>
              <a:t>Thanks to Manfred Beckmann (</a:t>
            </a:r>
            <a:r>
              <a:rPr lang="en-GB" sz="1400" dirty="0" err="1" smtClean="0"/>
              <a:t>Solitec</a:t>
            </a:r>
            <a:r>
              <a:rPr lang="en-GB" sz="1400" dirty="0" smtClean="0"/>
              <a:t>) and Francois </a:t>
            </a:r>
            <a:r>
              <a:rPr lang="en-GB" sz="1400" dirty="0" err="1" smtClean="0"/>
              <a:t>Germain</a:t>
            </a:r>
            <a:r>
              <a:rPr lang="en-GB" sz="1400" dirty="0" smtClean="0"/>
              <a:t> (Thales) for drafting, Gianluca Tamburri (IDS) for review. Missed anyone else?</a:t>
            </a:r>
            <a:endParaRPr lang="en-GB" dirty="0"/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https://drive.google.com/open?id=18fNVXf2TDJHVDzVZT2_6tgqeH7BATHUbl9wut_qNJKM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562600" cy="33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(Still) </a:t>
            </a:r>
            <a:r>
              <a:rPr lang="en-GB" dirty="0" err="1" smtClean="0">
                <a:solidFill>
                  <a:srgbClr val="FF0000"/>
                </a:solidFill>
              </a:rPr>
              <a:t>ToDo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See </a:t>
            </a:r>
            <a:r>
              <a:rPr lang="en-GB" dirty="0"/>
              <a:t>what other XMs are using when they refer to aeronautical features, for example FIXM, </a:t>
            </a:r>
            <a:r>
              <a:rPr lang="en-GB" dirty="0" err="1"/>
              <a:t>iWXXM</a:t>
            </a:r>
            <a:endParaRPr lang="en-GB" dirty="0"/>
          </a:p>
          <a:p>
            <a:pPr lvl="2"/>
            <a:r>
              <a:rPr lang="en-GB" dirty="0"/>
              <a:t>For example, FIXM is using also alternatives (such as ICAO or IATA or name for an aerodrome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See presentation of FIXM 4.1 from CCB meeting in </a:t>
            </a:r>
            <a:r>
              <a:rPr lang="en-GB" dirty="0">
                <a:solidFill>
                  <a:srgbClr val="FF0000"/>
                </a:solidFill>
              </a:rPr>
              <a:t>Brussels: </a:t>
            </a:r>
            <a:r>
              <a:rPr lang="en-GB" sz="9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900" dirty="0" smtClean="0">
                <a:solidFill>
                  <a:srgbClr val="FF0000"/>
                </a:solidFill>
                <a:hlinkClick r:id="rId2"/>
              </a:rPr>
              <a:t>aixm.aero/sites/aixm.aero/files/imce/library/ccb_meetings/aixm_ccb_2017_11/fixm_briefing_to_the_aixm_ccb.pptx</a:t>
            </a:r>
            <a:r>
              <a:rPr lang="en-GB" sz="900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Cross-check the list with the proposed mandatory attributes for the AIP data set</a:t>
            </a:r>
          </a:p>
          <a:p>
            <a:pPr lvl="1"/>
            <a:r>
              <a:rPr lang="en-GB" dirty="0"/>
              <a:t>Focus on the features that are part of the AIP data set, publish a partial list that concerns only those features, in support of the AIP data set coding guidelines.</a:t>
            </a:r>
          </a:p>
          <a:p>
            <a:pPr lvl="2"/>
            <a:r>
              <a:rPr lang="en-US" dirty="0"/>
              <a:t>Identify potential duplicates by “natural key” (data verification rules with ‘warning’ message</a:t>
            </a:r>
          </a:p>
          <a:p>
            <a:pPr lvl="2"/>
            <a:r>
              <a:rPr lang="en-US" dirty="0"/>
              <a:t>Use in </a:t>
            </a:r>
            <a:r>
              <a:rPr lang="en-US" dirty="0" err="1" smtClean="0"/>
              <a:t>xlink:title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10396</TotalTime>
  <Words>599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AIXM 5.1 – Interoperability issues</vt:lpstr>
      <vt:lpstr>Agenda</vt:lpstr>
      <vt:lpstr>Global issues list</vt:lpstr>
      <vt:lpstr>ICAO AIM Projects</vt:lpstr>
      <vt:lpstr>Interoperability scenarios</vt:lpstr>
      <vt:lpstr>AIP Data SET Use Case</vt:lpstr>
      <vt:lpstr>AIP Data SET Use Case</vt:lpstr>
      <vt:lpstr>Feature identifying properties</vt:lpstr>
      <vt:lpstr>Feature identification properties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650</cp:revision>
  <dcterms:created xsi:type="dcterms:W3CDTF">2006-08-16T00:00:00Z</dcterms:created>
  <dcterms:modified xsi:type="dcterms:W3CDTF">2018-04-12T09:54:01Z</dcterms:modified>
</cp:coreProperties>
</file>