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62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A92D"/>
    <a:srgbClr val="49A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85672" autoAdjust="0"/>
  </p:normalViewPr>
  <p:slideViewPr>
    <p:cSldViewPr snapToGrid="0">
      <p:cViewPr varScale="1">
        <p:scale>
          <a:sx n="94" d="100"/>
          <a:sy n="94" d="100"/>
        </p:scale>
        <p:origin x="19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07CF-24B8-40BC-886C-47BFFCCBC272}" type="datetimeFigureOut">
              <a:rPr lang="en-GB" smtClean="0"/>
              <a:t>01-07-2020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F16F-4122-4FFC-8A5F-B9491331B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With the provision of the ICAO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Performance Based Navigation (PBN) Manual – Doc 9613,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area navigation (RNAV)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been redefined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standardised. The new navigation concept is based on three components:</a:t>
            </a:r>
          </a:p>
          <a:p>
            <a:pPr marL="171450" indent="-171450">
              <a:buFontTx/>
              <a:buChar char="-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Navigation application</a:t>
            </a:r>
          </a:p>
          <a:p>
            <a:pPr marL="171450" indent="-171450">
              <a:buFontTx/>
              <a:buChar char="-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Navigation Specification</a:t>
            </a:r>
          </a:p>
          <a:p>
            <a:pPr marL="171450" indent="-171450">
              <a:buFontTx/>
              <a:buChar char="-"/>
            </a:pP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Navaid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infrastructure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navigation specification diagram provides a classification of the RNAV and RNP lateral performance requirements for PBN. 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current version of AIXM does not support fully the PBN navigation specification encoding. Therefore, it is proposed to </a:t>
            </a:r>
            <a:r>
              <a:rPr lang="en-GB" sz="1200" dirty="0" smtClean="0"/>
              <a:t>add a new class: </a:t>
            </a:r>
            <a:r>
              <a:rPr lang="en-GB" sz="1200" dirty="0" err="1" smtClean="0"/>
              <a:t>NavigationRequirements</a:t>
            </a:r>
            <a:r>
              <a:rPr lang="en-GB" sz="1200" dirty="0" smtClean="0"/>
              <a:t> and to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the properties: </a:t>
            </a:r>
            <a:r>
              <a:rPr lang="en-GB" sz="1200" dirty="0" err="1" smtClean="0"/>
              <a:t>requiredNavigationPerformance</a:t>
            </a:r>
            <a:r>
              <a:rPr lang="en-GB" sz="1200" dirty="0" smtClean="0"/>
              <a:t>, </a:t>
            </a:r>
            <a:r>
              <a:rPr lang="en-GB" sz="1200" dirty="0" err="1" smtClean="0"/>
              <a:t>navigationType</a:t>
            </a:r>
            <a:r>
              <a:rPr lang="en-GB" sz="1200" dirty="0" smtClean="0"/>
              <a:t>, </a:t>
            </a:r>
            <a:r>
              <a:rPr lang="en-GB" sz="1200" dirty="0" err="1" smtClean="0"/>
              <a:t>navigationSpecification</a:t>
            </a:r>
            <a:r>
              <a:rPr lang="en-GB" sz="1200" dirty="0" smtClean="0"/>
              <a:t> and RNAV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F16F-4122-4FFC-8A5F-B9491331BC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529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AIXM 5.2 model proposed for the PBN concept is centred on</a:t>
            </a:r>
            <a:r>
              <a:rPr lang="en-GB" baseline="0" dirty="0" smtClean="0"/>
              <a:t> a new class: </a:t>
            </a:r>
            <a:r>
              <a:rPr lang="en-GB" baseline="0" dirty="0" err="1" smtClean="0"/>
              <a:t>NavigationRequirements</a:t>
            </a:r>
            <a:r>
              <a:rPr lang="en-GB" baseline="0" dirty="0" smtClean="0"/>
              <a:t>. This class has three simple properties: </a:t>
            </a:r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accuracyPBN</a:t>
            </a:r>
            <a:endParaRPr lang="en-GB" baseline="0" dirty="0" smtClean="0"/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specificationPBN</a:t>
            </a:r>
            <a:endParaRPr lang="en-GB" baseline="0" dirty="0" smtClean="0"/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type</a:t>
            </a:r>
          </a:p>
          <a:p>
            <a:pPr marL="0" indent="0">
              <a:buFontTx/>
              <a:buNone/>
            </a:pPr>
            <a:r>
              <a:rPr lang="en-GB" dirty="0" smtClean="0"/>
              <a:t>The corresponding data</a:t>
            </a:r>
            <a:r>
              <a:rPr lang="en-GB" baseline="0" dirty="0" smtClean="0"/>
              <a:t> types are: </a:t>
            </a:r>
            <a:r>
              <a:rPr lang="en-GB" baseline="0" dirty="0" err="1" smtClean="0"/>
              <a:t>CodeNavigationAccuracyBaseType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CodeNavigationSpecificationBaseType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CodeNavigationAccuracyBaseType</a:t>
            </a:r>
            <a:endParaRPr lang="en-GB" baseline="0" dirty="0" smtClean="0"/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The new </a:t>
            </a:r>
            <a:r>
              <a:rPr lang="en-GB" baseline="0" dirty="0" err="1" smtClean="0"/>
              <a:t>NavigationRequirements</a:t>
            </a:r>
            <a:r>
              <a:rPr lang="en-GB" baseline="0" dirty="0" smtClean="0"/>
              <a:t> class is used by the following classes:</a:t>
            </a:r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SegmentLeg</a:t>
            </a:r>
            <a:r>
              <a:rPr lang="en-GB" baseline="0" dirty="0" smtClean="0"/>
              <a:t> (abstract class)</a:t>
            </a:r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RouteSegment</a:t>
            </a:r>
            <a:endParaRPr lang="en-GB" baseline="0" dirty="0" smtClean="0"/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AircraftCharacteristics</a:t>
            </a:r>
            <a:endParaRPr lang="en-GB" baseline="0" dirty="0" smtClean="0"/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Correspondingly, the properties used in AIXM 5.1/5.1.1 for the RNAV/RNP encoding are deleted.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F16F-4122-4FFC-8A5F-B9491331BC6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69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AIXM 5.2 </a:t>
            </a:r>
            <a:r>
              <a:rPr lang="en-GB" dirty="0" smtClean="0"/>
              <a:t>Briefing, 1</a:t>
            </a:r>
            <a:r>
              <a:rPr lang="en-GB" baseline="30000" dirty="0" smtClean="0"/>
              <a:t>st</a:t>
            </a:r>
            <a:r>
              <a:rPr lang="en-GB" dirty="0" smtClean="0"/>
              <a:t> of July 2020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Alignment with PBN concepts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0676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86200" y="6397752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002060"/>
                </a:solidFill>
              </a:rPr>
              <a:t>Presented by</a:t>
            </a:r>
            <a:r>
              <a:rPr lang="en-GB" sz="1600" i="1" smtClean="0">
                <a:solidFill>
                  <a:srgbClr val="002060"/>
                </a:solidFill>
              </a:rPr>
              <a:t>: </a:t>
            </a:r>
            <a:r>
              <a:rPr lang="en-GB" sz="1600" i="1" smtClean="0">
                <a:solidFill>
                  <a:srgbClr val="002060"/>
                </a:solidFill>
              </a:rPr>
              <a:t>Razvan GULEAC, </a:t>
            </a:r>
            <a:r>
              <a:rPr lang="en-GB" sz="1600" i="1" dirty="0" smtClean="0">
                <a:solidFill>
                  <a:srgbClr val="002060"/>
                </a:solidFill>
              </a:rPr>
              <a:t>EUROCONTROL</a:t>
            </a:r>
            <a:endParaRPr lang="en-GB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50" y="1670959"/>
            <a:ext cx="2154115" cy="2800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 &amp; 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58" y="4683577"/>
            <a:ext cx="4191000" cy="1994806"/>
          </a:xfrm>
        </p:spPr>
        <p:txBody>
          <a:bodyPr/>
          <a:lstStyle/>
          <a:p>
            <a:r>
              <a:rPr lang="en-GB" sz="1800" dirty="0" smtClean="0"/>
              <a:t>Add new:</a:t>
            </a:r>
          </a:p>
          <a:p>
            <a:pPr lvl="1"/>
            <a:r>
              <a:rPr lang="en-GB" sz="1400" dirty="0" err="1" smtClean="0"/>
              <a:t>NavigationRequirements</a:t>
            </a:r>
            <a:endParaRPr lang="en-GB" sz="1400" dirty="0" smtClean="0"/>
          </a:p>
          <a:p>
            <a:r>
              <a:rPr lang="en-GB" sz="1800" dirty="0" smtClean="0"/>
              <a:t>Remove:</a:t>
            </a:r>
          </a:p>
          <a:p>
            <a:pPr lvl="1"/>
            <a:r>
              <a:rPr lang="en-GB" sz="1400" dirty="0" err="1" smtClean="0"/>
              <a:t>requiredNavigationPerformance</a:t>
            </a:r>
            <a:r>
              <a:rPr lang="en-GB" sz="1400" dirty="0" smtClean="0"/>
              <a:t> </a:t>
            </a:r>
          </a:p>
          <a:p>
            <a:pPr lvl="1"/>
            <a:r>
              <a:rPr lang="en-GB" sz="1400" dirty="0" err="1"/>
              <a:t>navigationType</a:t>
            </a:r>
            <a:r>
              <a:rPr lang="en-GB" sz="1400" dirty="0"/>
              <a:t> </a:t>
            </a:r>
            <a:endParaRPr lang="en-GB" sz="1400" dirty="0" smtClean="0"/>
          </a:p>
          <a:p>
            <a:pPr lvl="1"/>
            <a:r>
              <a:rPr lang="en-GB" sz="1400" dirty="0" err="1" smtClean="0"/>
              <a:t>navigationSpecification</a:t>
            </a:r>
            <a:endParaRPr lang="en-GB" sz="1400" dirty="0" smtClean="0"/>
          </a:p>
          <a:p>
            <a:pPr lvl="1"/>
            <a:r>
              <a:rPr lang="en-GB" sz="1400" dirty="0" smtClean="0"/>
              <a:t>RNAV</a:t>
            </a:r>
          </a:p>
          <a:p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1167" y="2813394"/>
            <a:ext cx="6002833" cy="2714548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8879618">
            <a:off x="2765099" y="2934244"/>
            <a:ext cx="195943" cy="767477"/>
          </a:xfrm>
          <a:prstGeom prst="downArrow">
            <a:avLst>
              <a:gd name="adj1" fmla="val 31868"/>
              <a:gd name="adj2" fmla="val 484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54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317"/>
            <a:ext cx="9342257" cy="68713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59529" y="1600200"/>
            <a:ext cx="2122714" cy="628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46956" y="236763"/>
            <a:ext cx="1519917" cy="3102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338943" y="171450"/>
            <a:ext cx="1420586" cy="262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061607" y="252000"/>
            <a:ext cx="2775857" cy="1363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465614" y="2206800"/>
            <a:ext cx="1453243" cy="90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860000" y="1869105"/>
            <a:ext cx="987878" cy="7516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004707" y="2604407"/>
            <a:ext cx="2432957" cy="73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837464" y="293913"/>
            <a:ext cx="3331029" cy="23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437664" y="2604407"/>
            <a:ext cx="1730829" cy="4049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46957" y="3317421"/>
            <a:ext cx="7290707" cy="3336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918857" y="2620736"/>
            <a:ext cx="1105200" cy="600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583871" y="3096000"/>
            <a:ext cx="2334986" cy="250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583871" y="2865664"/>
            <a:ext cx="38372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004707" y="3229200"/>
            <a:ext cx="2432957" cy="215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600200" y="778438"/>
            <a:ext cx="990600" cy="9108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601683" y="891468"/>
            <a:ext cx="990600" cy="76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>
            <a:spLocks/>
          </p:cNvSpPr>
          <p:nvPr/>
        </p:nvSpPr>
        <p:spPr>
          <a:xfrm>
            <a:off x="202408" y="762000"/>
            <a:ext cx="1245391" cy="471628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02408" y="1252800"/>
            <a:ext cx="1245392" cy="16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242260" y="652462"/>
            <a:ext cx="2520000" cy="1857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679937" y="1577631"/>
            <a:ext cx="2209800" cy="669926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029200" y="2895600"/>
            <a:ext cx="2412000" cy="12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985302" y="670010"/>
            <a:ext cx="1253698" cy="9199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15546" y="3963900"/>
            <a:ext cx="2532853" cy="10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102100" y="4634363"/>
            <a:ext cx="2532853" cy="10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536950" y="5518475"/>
            <a:ext cx="2225310" cy="1857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24046" y="3954900"/>
            <a:ext cx="2531853" cy="117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24046" y="4882000"/>
            <a:ext cx="2531853" cy="117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935246" y="5551963"/>
            <a:ext cx="2531853" cy="117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1855996" y="6315676"/>
            <a:ext cx="2531853" cy="117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584950" y="5252314"/>
            <a:ext cx="1790954" cy="100302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586433" y="5362661"/>
            <a:ext cx="2528094" cy="10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4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31109</TotalTime>
  <Words>209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Calibri</vt:lpstr>
      <vt:lpstr>Century Gothic</vt:lpstr>
      <vt:lpstr>Apothecary</vt:lpstr>
      <vt:lpstr>Alignment with PBN concepts</vt:lpstr>
      <vt:lpstr>Description &amp; Rationale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GULEAC Razvan</cp:lastModifiedBy>
  <cp:revision>1085</cp:revision>
  <dcterms:created xsi:type="dcterms:W3CDTF">2006-08-16T00:00:00Z</dcterms:created>
  <dcterms:modified xsi:type="dcterms:W3CDTF">2020-07-01T13:01:56Z</dcterms:modified>
</cp:coreProperties>
</file>